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256" r:id="rId5"/>
    <p:sldId id="544" r:id="rId6"/>
    <p:sldId id="364" r:id="rId7"/>
    <p:sldId id="523" r:id="rId8"/>
    <p:sldId id="370" r:id="rId9"/>
    <p:sldId id="382" r:id="rId10"/>
    <p:sldId id="363" r:id="rId11"/>
    <p:sldId id="366" r:id="rId12"/>
    <p:sldId id="389" r:id="rId13"/>
    <p:sldId id="390" r:id="rId14"/>
    <p:sldId id="517" r:id="rId15"/>
    <p:sldId id="533" r:id="rId16"/>
    <p:sldId id="371" r:id="rId17"/>
    <p:sldId id="381" r:id="rId18"/>
    <p:sldId id="375" r:id="rId19"/>
    <p:sldId id="518" r:id="rId20"/>
    <p:sldId id="540" r:id="rId21"/>
    <p:sldId id="532" r:id="rId22"/>
    <p:sldId id="539" r:id="rId23"/>
    <p:sldId id="537" r:id="rId24"/>
    <p:sldId id="538" r:id="rId25"/>
    <p:sldId id="376" r:id="rId26"/>
    <p:sldId id="387" r:id="rId27"/>
    <p:sldId id="377" r:id="rId28"/>
    <p:sldId id="378" r:id="rId29"/>
    <p:sldId id="379" r:id="rId30"/>
    <p:sldId id="388" r:id="rId31"/>
    <p:sldId id="545" r:id="rId32"/>
    <p:sldId id="2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guide id="3" pos="2928" userDrawn="1">
          <p15:clr>
            <a:srgbClr val="A4A3A4"/>
          </p15:clr>
        </p15:guide>
        <p15:guide id="4" orient="horz" pos="432" userDrawn="1">
          <p15:clr>
            <a:srgbClr val="A4A3A4"/>
          </p15:clr>
        </p15:guide>
        <p15:guide id="5" orient="horz" pos="3888" userDrawn="1">
          <p15:clr>
            <a:srgbClr val="A4A3A4"/>
          </p15:clr>
        </p15:guide>
        <p15:guide id="6"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642447-CA0F-2530-11D1-E897185F9EA7}" name="McKnight, Chris" initials="MC" userId="S::chris.mcknight@soundtransit.org::97a0646b-4962-450a-8de3-018967fbfe34" providerId="AD"/>
  <p188:author id="{6E41544C-8540-6667-202A-4E3DAAD22880}" name="Ellen Scott" initials="ES" userId="S::escott_piercetransit.org#ext#@soundtransit.onmicrosoft.com::f967b94e-d1db-42c4-8aa2-2c6096286359" providerId="AD"/>
  <p188:author id="{87B7257E-331A-B9E9-C31E-EA4E21FFBCE4}" name="Sumabat, Dianna" initials="SD" userId="S::Dianna.Sumabat@kingcounty.gov::13a8b311-d2d4-4fed-ac72-2a3689a26b67" providerId="AD"/>
  <p188:author id="{B6444882-09DE-A878-A097-FBB59721B216}" name="O'Connell, Erin" initials="EO" userId="S::Erin.OConnell@soundtransit.org::ba739b9a-82ec-4a61-b62b-d3d9170d2cc5" providerId="AD"/>
  <p188:author id="{A88F748C-8010-D31F-11E7-74FAE13E23AF}" name="McKnight, Chris" initials="" userId="S::Chris.McKnight@soundtransit.org::97a0646b-4962-450a-8de3-018967fbfe34" providerId="AD"/>
  <p188:author id="{DDD46CA2-4A36-733C-162F-F8CD88931BE5}" name="Tibbetts, Benjamin" initials="TB" userId="S::btibbetts_kingcounty.gov#ext#@soundtransit.onmicrosoft.com::dc12d265-7e9a-49ec-86d3-90eee3c51b00" providerId="AD"/>
  <p188:author id="{F76669BA-806A-447B-1ACE-9768E298B18A}" name="Vance, Adam" initials="VA" userId="S::adam.vance@soundtransit.org::67bcd842-ecac-42cb-9506-0edae3f74e8e" providerId="AD"/>
  <p188:author id="{5D4BA4CA-669C-908D-AE74-EF3458D7369D}" name="Sumabat, Dianna" initials="SD" userId="S::dianna.sumabat_kingcounty.gov#ext#@soundtransit.onmicrosoft.com::651d1e70-56b5-4a4e-b5c3-6ddb286d0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98537"/>
    <a:srgbClr val="69C7B7"/>
    <a:srgbClr val="D4E0E7"/>
    <a:srgbClr val="FDCD07"/>
    <a:srgbClr val="FBE8A4"/>
    <a:srgbClr val="69A2B9"/>
    <a:srgbClr val="3DB49E"/>
    <a:srgbClr val="000000"/>
    <a:srgbClr val="24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7"/>
  </p:normalViewPr>
  <p:slideViewPr>
    <p:cSldViewPr snapToGrid="0">
      <p:cViewPr varScale="1">
        <p:scale>
          <a:sx n="115" d="100"/>
          <a:sy n="115" d="100"/>
        </p:scale>
        <p:origin x="1016" y="192"/>
      </p:cViewPr>
      <p:guideLst>
        <p:guide orient="horz" pos="2160"/>
        <p:guide pos="408"/>
        <p:guide pos="2928"/>
        <p:guide orient="horz" pos="432"/>
        <p:guide orient="horz" pos="3888"/>
        <p:guide pos="72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B94D-EA0D-BE45-B243-30DB0FE04629}" type="datetimeFigureOut">
              <a:rPr lang="en-US" smtClean="0"/>
              <a:t>6/25/26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24DC5-FE9C-B842-97DE-7C2E6B14C5C2}" type="slidenum">
              <a:rPr lang="en-US" smtClean="0"/>
              <a:t>‹#›</a:t>
            </a:fld>
            <a:endParaRPr lang="en-US"/>
          </a:p>
        </p:txBody>
      </p:sp>
    </p:spTree>
    <p:extLst>
      <p:ext uri="{BB962C8B-B14F-4D97-AF65-F5344CB8AC3E}">
        <p14:creationId xmlns:p14="http://schemas.microsoft.com/office/powerpoint/2010/main" val="357795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1</a:t>
            </a:fld>
            <a:endParaRPr lang="en-US"/>
          </a:p>
        </p:txBody>
      </p:sp>
    </p:spTree>
    <p:extLst>
      <p:ext uri="{BB962C8B-B14F-4D97-AF65-F5344CB8AC3E}">
        <p14:creationId xmlns:p14="http://schemas.microsoft.com/office/powerpoint/2010/main" val="398827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12</a:t>
            </a:fld>
            <a:endParaRPr lang="en-US"/>
          </a:p>
        </p:txBody>
      </p:sp>
    </p:spTree>
    <p:extLst>
      <p:ext uri="{BB962C8B-B14F-4D97-AF65-F5344CB8AC3E}">
        <p14:creationId xmlns:p14="http://schemas.microsoft.com/office/powerpoint/2010/main" val="6366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13</a:t>
            </a:fld>
            <a:endParaRPr lang="en-US"/>
          </a:p>
        </p:txBody>
      </p:sp>
    </p:spTree>
    <p:extLst>
      <p:ext uri="{BB962C8B-B14F-4D97-AF65-F5344CB8AC3E}">
        <p14:creationId xmlns:p14="http://schemas.microsoft.com/office/powerpoint/2010/main" val="302677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14</a:t>
            </a:fld>
            <a:endParaRPr lang="en-US"/>
          </a:p>
        </p:txBody>
      </p:sp>
    </p:spTree>
    <p:extLst>
      <p:ext uri="{BB962C8B-B14F-4D97-AF65-F5344CB8AC3E}">
        <p14:creationId xmlns:p14="http://schemas.microsoft.com/office/powerpoint/2010/main" val="42236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15</a:t>
            </a:fld>
            <a:endParaRPr lang="en-US"/>
          </a:p>
        </p:txBody>
      </p:sp>
    </p:spTree>
    <p:extLst>
      <p:ext uri="{BB962C8B-B14F-4D97-AF65-F5344CB8AC3E}">
        <p14:creationId xmlns:p14="http://schemas.microsoft.com/office/powerpoint/2010/main" val="185349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17</a:t>
            </a:fld>
            <a:endParaRPr lang="en-US"/>
          </a:p>
        </p:txBody>
      </p:sp>
    </p:spTree>
    <p:extLst>
      <p:ext uri="{BB962C8B-B14F-4D97-AF65-F5344CB8AC3E}">
        <p14:creationId xmlns:p14="http://schemas.microsoft.com/office/powerpoint/2010/main" val="243874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19</a:t>
            </a:fld>
            <a:endParaRPr lang="en-US"/>
          </a:p>
        </p:txBody>
      </p:sp>
    </p:spTree>
    <p:extLst>
      <p:ext uri="{BB962C8B-B14F-4D97-AF65-F5344CB8AC3E}">
        <p14:creationId xmlns:p14="http://schemas.microsoft.com/office/powerpoint/2010/main" val="130443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20</a:t>
            </a:fld>
            <a:endParaRPr lang="en-US"/>
          </a:p>
        </p:txBody>
      </p:sp>
    </p:spTree>
    <p:extLst>
      <p:ext uri="{BB962C8B-B14F-4D97-AF65-F5344CB8AC3E}">
        <p14:creationId xmlns:p14="http://schemas.microsoft.com/office/powerpoint/2010/main" val="8491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29</a:t>
            </a:fld>
            <a:endParaRPr lang="en-US"/>
          </a:p>
        </p:txBody>
      </p:sp>
    </p:spTree>
    <p:extLst>
      <p:ext uri="{BB962C8B-B14F-4D97-AF65-F5344CB8AC3E}">
        <p14:creationId xmlns:p14="http://schemas.microsoft.com/office/powerpoint/2010/main" val="35635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2</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5</a:t>
            </a:fld>
            <a:endParaRPr lang="en-US"/>
          </a:p>
        </p:txBody>
      </p:sp>
    </p:spTree>
    <p:extLst>
      <p:ext uri="{BB962C8B-B14F-4D97-AF65-F5344CB8AC3E}">
        <p14:creationId xmlns:p14="http://schemas.microsoft.com/office/powerpoint/2010/main" val="265713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6</a:t>
            </a:fld>
            <a:endParaRPr lang="en-US"/>
          </a:p>
        </p:txBody>
      </p:sp>
    </p:spTree>
    <p:extLst>
      <p:ext uri="{BB962C8B-B14F-4D97-AF65-F5344CB8AC3E}">
        <p14:creationId xmlns:p14="http://schemas.microsoft.com/office/powerpoint/2010/main" val="1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7</a:t>
            </a:fld>
            <a:endParaRPr lang="en-US"/>
          </a:p>
        </p:txBody>
      </p:sp>
    </p:spTree>
    <p:extLst>
      <p:ext uri="{BB962C8B-B14F-4D97-AF65-F5344CB8AC3E}">
        <p14:creationId xmlns:p14="http://schemas.microsoft.com/office/powerpoint/2010/main" val="29353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8</a:t>
            </a:fld>
            <a:endParaRPr lang="en-US"/>
          </a:p>
        </p:txBody>
      </p:sp>
    </p:spTree>
    <p:extLst>
      <p:ext uri="{BB962C8B-B14F-4D97-AF65-F5344CB8AC3E}">
        <p14:creationId xmlns:p14="http://schemas.microsoft.com/office/powerpoint/2010/main" val="278492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9</a:t>
            </a:fld>
            <a:endParaRPr lang="en-US"/>
          </a:p>
        </p:txBody>
      </p:sp>
    </p:spTree>
    <p:extLst>
      <p:ext uri="{BB962C8B-B14F-4D97-AF65-F5344CB8AC3E}">
        <p14:creationId xmlns:p14="http://schemas.microsoft.com/office/powerpoint/2010/main" val="2745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10</a:t>
            </a:fld>
            <a:endParaRPr lang="en-US"/>
          </a:p>
        </p:txBody>
      </p:sp>
    </p:spTree>
    <p:extLst>
      <p:ext uri="{BB962C8B-B14F-4D97-AF65-F5344CB8AC3E}">
        <p14:creationId xmlns:p14="http://schemas.microsoft.com/office/powerpoint/2010/main" val="269825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E055D4-FF0A-1045-BFB8-680D53C9B38A}"/>
              </a:ext>
            </a:extLst>
          </p:cNvPr>
          <p:cNvPicPr>
            <a:picLocks noChangeAspect="1"/>
          </p:cNvPicPr>
          <p:nvPr userDrawn="1"/>
        </p:nvPicPr>
        <p:blipFill rotWithShape="1">
          <a:blip r:embed="rId2"/>
          <a:srcRect l="2764" b="8795"/>
          <a:stretch/>
        </p:blipFill>
        <p:spPr>
          <a:xfrm>
            <a:off x="0" y="2888706"/>
            <a:ext cx="4231758" cy="3969294"/>
          </a:xfrm>
          <a:prstGeom prst="rect">
            <a:avLst/>
          </a:prstGeom>
        </p:spPr>
      </p:pic>
      <p:pic>
        <p:nvPicPr>
          <p:cNvPr id="19" name="Picture 18">
            <a:extLst>
              <a:ext uri="{FF2B5EF4-FFF2-40B4-BE49-F238E27FC236}">
                <a16:creationId xmlns:a16="http://schemas.microsoft.com/office/drawing/2014/main" id="{B30AF840-16D0-BD47-9F43-4090FF6AFFAD}"/>
              </a:ext>
            </a:extLst>
          </p:cNvPr>
          <p:cNvPicPr>
            <a:picLocks noChangeAspect="1"/>
          </p:cNvPicPr>
          <p:nvPr userDrawn="1"/>
        </p:nvPicPr>
        <p:blipFill>
          <a:blip r:embed="rId3"/>
          <a:stretch>
            <a:fillRect/>
          </a:stretch>
        </p:blipFill>
        <p:spPr>
          <a:xfrm>
            <a:off x="675167" y="606055"/>
            <a:ext cx="2424224" cy="1616149"/>
          </a:xfrm>
          <a:prstGeom prst="rect">
            <a:avLst/>
          </a:prstGeom>
        </p:spPr>
      </p:pic>
    </p:spTree>
    <p:extLst>
      <p:ext uri="{BB962C8B-B14F-4D97-AF65-F5344CB8AC3E}">
        <p14:creationId xmlns:p14="http://schemas.microsoft.com/office/powerpoint/2010/main" val="3999250867"/>
      </p:ext>
    </p:extLst>
  </p:cSld>
  <p:clrMapOvr>
    <a:masterClrMapping/>
  </p:clrMapOvr>
  <p:extLst>
    <p:ext uri="{DCECCB84-F9BA-43D5-87BE-67443E8EF086}">
      <p15:sldGuideLst xmlns:p15="http://schemas.microsoft.com/office/powerpoint/2012/main">
        <p15:guide id="1" orient="horz" pos="432">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965C-D1E1-AF45-9F1A-2EE49AC11835}"/>
              </a:ext>
            </a:extLst>
          </p:cNvPr>
          <p:cNvSpPr>
            <a:spLocks noGrp="1"/>
          </p:cNvSpPr>
          <p:nvPr>
            <p:ph type="title"/>
          </p:nvPr>
        </p:nvSpPr>
        <p:spPr>
          <a:xfrm>
            <a:off x="355601" y="455941"/>
            <a:ext cx="11256591" cy="783031"/>
          </a:xfrm>
          <a:prstGeom prst="rect">
            <a:avLst/>
          </a:prstGeom>
        </p:spPr>
        <p:txBody>
          <a:bodyPr/>
          <a:lstStyle>
            <a:lvl1pPr>
              <a:defRPr b="1" i="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3ACEF63-FDD6-8944-BAE4-2B3E30A9F37D}"/>
              </a:ext>
            </a:extLst>
          </p:cNvPr>
          <p:cNvSpPr>
            <a:spLocks noGrp="1"/>
          </p:cNvSpPr>
          <p:nvPr>
            <p:ph idx="1"/>
          </p:nvPr>
        </p:nvSpPr>
        <p:spPr>
          <a:xfrm>
            <a:off x="355601" y="1238972"/>
            <a:ext cx="11256592" cy="4875284"/>
          </a:xfrm>
          <a:prstGeom prst="rect">
            <a:avLst/>
          </a:prstGeom>
        </p:spPr>
        <p:txBody>
          <a:bodyPr/>
          <a:lstStyle>
            <a:lvl1pPr>
              <a:lnSpc>
                <a:spcPct val="100000"/>
              </a:lnSpc>
              <a:spcAft>
                <a:spcPts val="600"/>
              </a:spcAft>
              <a:defRPr sz="2800" b="0" i="0">
                <a:latin typeface="Helvetica" pitchFamily="2" charset="0"/>
              </a:defRPr>
            </a:lvl1pPr>
            <a:lvl2pPr>
              <a:lnSpc>
                <a:spcPct val="100000"/>
              </a:lnSpc>
              <a:spcAft>
                <a:spcPts val="600"/>
              </a:spcAft>
              <a:defRPr sz="2800" b="0" i="0">
                <a:latin typeface="Helvetica" pitchFamily="2" charset="0"/>
              </a:defRPr>
            </a:lvl2pPr>
            <a:lvl3pPr>
              <a:lnSpc>
                <a:spcPct val="100000"/>
              </a:lnSpc>
              <a:spcAft>
                <a:spcPts val="600"/>
              </a:spcAft>
              <a:defRPr sz="2800" b="0" i="0">
                <a:latin typeface="Helvetica" pitchFamily="2" charset="0"/>
              </a:defRPr>
            </a:lvl3pPr>
            <a:lvl4pPr>
              <a:lnSpc>
                <a:spcPct val="100000"/>
              </a:lnSpc>
              <a:spcAft>
                <a:spcPts val="600"/>
              </a:spcAft>
              <a:defRPr sz="2800" b="0" i="0">
                <a:latin typeface="Helvetica" pitchFamily="2" charset="0"/>
              </a:defRPr>
            </a:lvl4pPr>
            <a:lvl5pPr>
              <a:lnSpc>
                <a:spcPct val="100000"/>
              </a:lnSpc>
              <a:spcAft>
                <a:spcPts val="600"/>
              </a:spcAft>
              <a:defRPr sz="2800" b="0" i="0">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433D8EE-DC0B-1944-A162-0BB0A52A0214}"/>
              </a:ext>
            </a:extLst>
          </p:cNvPr>
          <p:cNvPicPr>
            <a:picLocks noChangeAspect="1"/>
          </p:cNvPicPr>
          <p:nvPr userDrawn="1"/>
        </p:nvPicPr>
        <p:blipFill>
          <a:blip r:embed="rId2"/>
          <a:stretch>
            <a:fillRect/>
          </a:stretch>
        </p:blipFill>
        <p:spPr>
          <a:xfrm>
            <a:off x="10614724" y="251972"/>
            <a:ext cx="1282117" cy="854745"/>
          </a:xfrm>
          <a:prstGeom prst="rect">
            <a:avLst/>
          </a:prstGeom>
        </p:spPr>
      </p:pic>
    </p:spTree>
    <p:extLst>
      <p:ext uri="{BB962C8B-B14F-4D97-AF65-F5344CB8AC3E}">
        <p14:creationId xmlns:p14="http://schemas.microsoft.com/office/powerpoint/2010/main" val="373040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69A2B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263086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chemeClr val="bg1">
            <a:lumMod val="75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14724" y="251972"/>
            <a:ext cx="1282117" cy="854745"/>
          </a:xfrm>
          <a:prstGeom prst="rect">
            <a:avLst/>
          </a:prstGeom>
        </p:spPr>
      </p:pic>
      <p:pic>
        <p:nvPicPr>
          <p:cNvPr id="5" name="Picture 4">
            <a:extLst>
              <a:ext uri="{FF2B5EF4-FFF2-40B4-BE49-F238E27FC236}">
                <a16:creationId xmlns:a16="http://schemas.microsoft.com/office/drawing/2014/main" id="{62547100-8C85-FE4D-8B57-0D01AE51AF80}"/>
              </a:ext>
            </a:extLst>
          </p:cNvPr>
          <p:cNvPicPr>
            <a:picLocks noChangeAspect="1"/>
          </p:cNvPicPr>
          <p:nvPr userDrawn="1"/>
        </p:nvPicPr>
        <p:blipFill rotWithShape="1">
          <a:blip r:embed="rId3"/>
          <a:srcRect l="2764" b="8795"/>
          <a:stretch/>
        </p:blipFill>
        <p:spPr>
          <a:xfrm>
            <a:off x="0" y="2888706"/>
            <a:ext cx="4231758" cy="3969294"/>
          </a:xfrm>
          <a:prstGeom prst="rect">
            <a:avLst/>
          </a:prstGeom>
        </p:spPr>
      </p:pic>
    </p:spTree>
    <p:extLst>
      <p:ext uri="{BB962C8B-B14F-4D97-AF65-F5344CB8AC3E}">
        <p14:creationId xmlns:p14="http://schemas.microsoft.com/office/powerpoint/2010/main" val="3323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
    <p:bg>
      <p:bgPr>
        <a:solidFill>
          <a:srgbClr val="E98537"/>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427903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24202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E844E-B41D-5E61-C286-C9D8D1A25F4E}"/>
              </a:ext>
            </a:extLst>
          </p:cNvPr>
          <p:cNvPicPr>
            <a:picLocks noChangeAspect="1"/>
          </p:cNvPicPr>
          <p:nvPr userDrawn="1"/>
        </p:nvPicPr>
        <p:blipFill rotWithShape="1">
          <a:blip r:embed="rId2"/>
          <a:srcRect b="28191"/>
          <a:stretch/>
        </p:blipFill>
        <p:spPr>
          <a:xfrm>
            <a:off x="4045743" y="4109907"/>
            <a:ext cx="4100513" cy="1704739"/>
          </a:xfrm>
          <a:prstGeom prst="rect">
            <a:avLst/>
          </a:prstGeom>
        </p:spPr>
      </p:pic>
      <p:sp>
        <p:nvSpPr>
          <p:cNvPr id="3" name="TextBox 2">
            <a:extLst>
              <a:ext uri="{FF2B5EF4-FFF2-40B4-BE49-F238E27FC236}">
                <a16:creationId xmlns:a16="http://schemas.microsoft.com/office/drawing/2014/main" id="{21E4D8A1-F2E9-596E-4B35-EB9C34F68B1D}"/>
              </a:ext>
            </a:extLst>
          </p:cNvPr>
          <p:cNvSpPr txBox="1"/>
          <p:nvPr userDrawn="1"/>
        </p:nvSpPr>
        <p:spPr>
          <a:xfrm>
            <a:off x="5056349" y="5814646"/>
            <a:ext cx="2339102" cy="261610"/>
          </a:xfrm>
          <a:prstGeom prst="rect">
            <a:avLst/>
          </a:prstGeom>
        </p:spPr>
        <p:txBody>
          <a:bodyPr wrap="none" rtlCol="0">
            <a:spAutoFit/>
          </a:bodyPr>
          <a:lstStyle/>
          <a:p>
            <a:pPr algn="ctr">
              <a:lnSpc>
                <a:spcPct val="100000"/>
              </a:lnSpc>
              <a:spcBef>
                <a:spcPts val="0"/>
              </a:spcBef>
              <a:spcAft>
                <a:spcPts val="0"/>
              </a:spcAft>
            </a:pPr>
            <a:r>
              <a:rPr lang="en-US" sz="1100" b="0">
                <a:solidFill>
                  <a:schemeClr val="bg1"/>
                </a:solidFill>
                <a:latin typeface="Helvetica" pitchFamily="2" charset="0"/>
              </a:rPr>
              <a:t>How the Puget Sound gets around</a:t>
            </a:r>
          </a:p>
        </p:txBody>
      </p:sp>
    </p:spTree>
    <p:extLst>
      <p:ext uri="{BB962C8B-B14F-4D97-AF65-F5344CB8AC3E}">
        <p14:creationId xmlns:p14="http://schemas.microsoft.com/office/powerpoint/2010/main" val="4040618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2" r:id="rId5"/>
    <p:sldLayoutId id="2147483661" r:id="rId6"/>
  </p:sldLayoutIdLst>
  <p:hf hdr="0"/>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yorca.com/googlep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uHDhj2suD6A?feature=oembed"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fo.myorca.com/choice-googlep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nfo.myorca.com/passport-googlep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nfo.myorca.com/choice-googlepa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nfo.myorca.com/newsletter/" TargetMode="External"/><Relationship Id="rId2" Type="http://schemas.openxmlformats.org/officeDocument/2006/relationships/hyperlink" Target="https://twitter.com/TheORCACar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uYmJMua3dg?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13E479-4F61-ED4D-93DD-E22A96B96CF0}"/>
              </a:ext>
            </a:extLst>
          </p:cNvPr>
          <p:cNvSpPr txBox="1">
            <a:spLocks/>
          </p:cNvSpPr>
          <p:nvPr/>
        </p:nvSpPr>
        <p:spPr>
          <a:xfrm>
            <a:off x="4537541" y="2698372"/>
            <a:ext cx="6999463" cy="225559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400" b="1">
                <a:solidFill>
                  <a:schemeClr val="bg1"/>
                </a:solidFill>
                <a:latin typeface="Helvetica" pitchFamily="2" charset="0"/>
              </a:rPr>
              <a:t>ORCA in Google Wallet </a:t>
            </a:r>
            <a:br>
              <a:rPr lang="en-US" sz="5400" b="1">
                <a:solidFill>
                  <a:schemeClr val="bg1"/>
                </a:solidFill>
                <a:latin typeface="Helvetica" pitchFamily="2" charset="0"/>
              </a:rPr>
            </a:br>
            <a:r>
              <a:rPr lang="en-US" sz="5400" b="1">
                <a:solidFill>
                  <a:schemeClr val="bg1"/>
                </a:solidFill>
                <a:latin typeface="Helvetica" pitchFamily="2" charset="0"/>
              </a:rPr>
              <a:t>Choice Business </a:t>
            </a:r>
          </a:p>
          <a:p>
            <a:pPr>
              <a:lnSpc>
                <a:spcPct val="100000"/>
              </a:lnSpc>
              <a:spcAft>
                <a:spcPts val="600"/>
              </a:spcAft>
            </a:pPr>
            <a:r>
              <a:rPr lang="en-US" sz="5400" b="1">
                <a:solidFill>
                  <a:schemeClr val="bg1"/>
                </a:solidFill>
                <a:latin typeface="Helvetica" pitchFamily="2" charset="0"/>
              </a:rPr>
              <a:t>Account Update</a:t>
            </a:r>
          </a:p>
        </p:txBody>
      </p:sp>
    </p:spTree>
    <p:extLst>
      <p:ext uri="{BB962C8B-B14F-4D97-AF65-F5344CB8AC3E}">
        <p14:creationId xmlns:p14="http://schemas.microsoft.com/office/powerpoint/2010/main" val="243331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How to pay on transit</a:t>
            </a:r>
            <a:endParaRPr lang="en-US"/>
          </a:p>
        </p:txBody>
      </p:sp>
      <p:sp>
        <p:nvSpPr>
          <p:cNvPr id="4" name="Rectangle 3">
            <a:extLst>
              <a:ext uri="{FF2B5EF4-FFF2-40B4-BE49-F238E27FC236}">
                <a16:creationId xmlns:a16="http://schemas.microsoft.com/office/drawing/2014/main" id="{1CDEB23D-7466-3944-E3F9-F4DC08ED3448}"/>
              </a:ext>
            </a:extLst>
          </p:cNvPr>
          <p:cNvSpPr/>
          <p:nvPr/>
        </p:nvSpPr>
        <p:spPr>
          <a:xfrm>
            <a:off x="497443" y="1466193"/>
            <a:ext cx="3453396" cy="49358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br>
              <a:rPr lang="en-US" sz="2800" b="1">
                <a:solidFill>
                  <a:schemeClr val="tx1"/>
                </a:solidFill>
                <a:latin typeface="Helvetica" pitchFamily="2" charset="0"/>
              </a:rPr>
            </a:br>
            <a:endParaRPr lang="en-US" sz="28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Unlock or Wake Up Your Device</a:t>
            </a:r>
            <a:endParaRPr lang="en-US" sz="1600">
              <a:solidFill>
                <a:schemeClr val="tx1"/>
              </a:solidFill>
              <a:latin typeface="Helvetica" pitchFamily="2" charset="0"/>
            </a:endParaRPr>
          </a:p>
          <a:p>
            <a:pPr algn="ctr"/>
            <a:r>
              <a:rPr lang="en-US" sz="1600" i="1">
                <a:solidFill>
                  <a:schemeClr val="tx1"/>
                </a:solidFill>
                <a:latin typeface="Helvetica"/>
                <a:cs typeface="Helvetica"/>
              </a:rPr>
              <a:t>You can set up your phone to allow for taps to occur by just waking up your phone screen without needing to unlock your phone every time. </a:t>
            </a:r>
            <a:endParaRPr lang="en-US" sz="1600" i="1">
              <a:solidFill>
                <a:schemeClr val="tx1"/>
              </a:solidFill>
              <a:latin typeface="Helvetica" pitchFamily="2" charset="0"/>
              <a:cs typeface="Helvetica"/>
            </a:endParaRPr>
          </a:p>
        </p:txBody>
      </p:sp>
      <p:sp>
        <p:nvSpPr>
          <p:cNvPr id="5" name="Rectangle 4">
            <a:extLst>
              <a:ext uri="{FF2B5EF4-FFF2-40B4-BE49-F238E27FC236}">
                <a16:creationId xmlns:a16="http://schemas.microsoft.com/office/drawing/2014/main" id="{F528C130-C106-F9F2-FF70-09C3D16B9655}"/>
              </a:ext>
            </a:extLst>
          </p:cNvPr>
          <p:cNvSpPr/>
          <p:nvPr/>
        </p:nvSpPr>
        <p:spPr>
          <a:xfrm>
            <a:off x="4369302" y="1466194"/>
            <a:ext cx="3453396" cy="4935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Tap Your Android Phone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phone and card reader, indicating a successful tap. </a:t>
            </a:r>
            <a:r>
              <a:rPr lang="en-US" sz="1600" b="1" i="1">
                <a:solidFill>
                  <a:schemeClr val="tx1"/>
                </a:solidFill>
                <a:latin typeface="Helvetica" pitchFamily="2" charset="0"/>
              </a:rPr>
              <a:t>If you are riding the train, remember to tap off!</a:t>
            </a:r>
          </a:p>
        </p:txBody>
      </p:sp>
      <p:sp>
        <p:nvSpPr>
          <p:cNvPr id="10" name="Rectangle 9">
            <a:extLst>
              <a:ext uri="{FF2B5EF4-FFF2-40B4-BE49-F238E27FC236}">
                <a16:creationId xmlns:a16="http://schemas.microsoft.com/office/drawing/2014/main" id="{CBD7567E-AC60-93D8-F39E-518067167727}"/>
              </a:ext>
            </a:extLst>
          </p:cNvPr>
          <p:cNvSpPr/>
          <p:nvPr/>
        </p:nvSpPr>
        <p:spPr>
          <a:xfrm>
            <a:off x="8241161" y="1466193"/>
            <a:ext cx="3453396" cy="49358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br>
              <a:rPr lang="en-US" sz="2400" b="1">
                <a:solidFill>
                  <a:schemeClr val="tx1"/>
                </a:solidFill>
                <a:latin typeface="Helvetica" pitchFamily="2" charset="0"/>
              </a:rPr>
            </a:br>
            <a:r>
              <a:rPr lang="en-US" sz="2400" b="1">
                <a:solidFill>
                  <a:schemeClr val="tx1"/>
                </a:solidFill>
                <a:latin typeface="Helvetica" pitchFamily="2" charset="0"/>
              </a:rPr>
              <a:t>Tap your </a:t>
            </a:r>
            <a:r>
              <a:rPr lang="en-US" sz="2400" b="1" err="1">
                <a:solidFill>
                  <a:schemeClr val="tx1"/>
                </a:solidFill>
                <a:latin typeface="Helvetica" pitchFamily="2" charset="0"/>
              </a:rPr>
              <a:t>WearOS</a:t>
            </a:r>
            <a:r>
              <a:rPr lang="en-US" sz="2400" b="1">
                <a:solidFill>
                  <a:schemeClr val="tx1"/>
                </a:solidFill>
                <a:latin typeface="Helvetica" pitchFamily="2" charset="0"/>
              </a:rPr>
              <a:t> Device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of your watch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watch and card reader, indicating a successful tap. </a:t>
            </a:r>
            <a:r>
              <a:rPr lang="en-US" sz="1600" b="1" i="1">
                <a:solidFill>
                  <a:schemeClr val="tx1"/>
                </a:solidFill>
                <a:latin typeface="Helvetica" pitchFamily="2" charset="0"/>
              </a:rPr>
              <a:t>If you are riding the train, remember to tap off!</a:t>
            </a:r>
            <a:endParaRPr lang="en-US" sz="1600" i="1">
              <a:solidFill>
                <a:schemeClr val="tx1"/>
              </a:solidFill>
              <a:latin typeface="Helvetica" pitchFamily="2" charset="0"/>
            </a:endParaRPr>
          </a:p>
        </p:txBody>
      </p:sp>
      <p:pic>
        <p:nvPicPr>
          <p:cNvPr id="6" name="Picture 5" descr="A person using a smart watch&#10;&#10;Description automatically generated">
            <a:extLst>
              <a:ext uri="{FF2B5EF4-FFF2-40B4-BE49-F238E27FC236}">
                <a16:creationId xmlns:a16="http://schemas.microsoft.com/office/drawing/2014/main" id="{33D30DEF-3105-4185-705A-CBC58A7FFEFF}"/>
              </a:ext>
            </a:extLst>
          </p:cNvPr>
          <p:cNvPicPr>
            <a:picLocks noChangeAspect="1"/>
          </p:cNvPicPr>
          <p:nvPr/>
        </p:nvPicPr>
        <p:blipFill>
          <a:blip r:embed="rId3"/>
          <a:stretch>
            <a:fillRect/>
          </a:stretch>
        </p:blipFill>
        <p:spPr>
          <a:xfrm>
            <a:off x="8728614" y="1723371"/>
            <a:ext cx="2478490" cy="1847136"/>
          </a:xfrm>
          <a:prstGeom prst="rect">
            <a:avLst/>
          </a:prstGeom>
        </p:spPr>
      </p:pic>
      <p:pic>
        <p:nvPicPr>
          <p:cNvPr id="8" name="Picture 7" descr="A hand holding a phone&#10;&#10;Description automatically generated">
            <a:extLst>
              <a:ext uri="{FF2B5EF4-FFF2-40B4-BE49-F238E27FC236}">
                <a16:creationId xmlns:a16="http://schemas.microsoft.com/office/drawing/2014/main" id="{FB7BF59C-0D49-CD89-A09A-3F0DB88A4CA4}"/>
              </a:ext>
            </a:extLst>
          </p:cNvPr>
          <p:cNvPicPr>
            <a:picLocks noChangeAspect="1"/>
          </p:cNvPicPr>
          <p:nvPr/>
        </p:nvPicPr>
        <p:blipFill>
          <a:blip r:embed="rId4"/>
          <a:stretch>
            <a:fillRect/>
          </a:stretch>
        </p:blipFill>
        <p:spPr>
          <a:xfrm>
            <a:off x="5304761" y="1723371"/>
            <a:ext cx="1582477" cy="2257667"/>
          </a:xfrm>
          <a:prstGeom prst="rect">
            <a:avLst/>
          </a:prstGeom>
        </p:spPr>
      </p:pic>
      <p:pic>
        <p:nvPicPr>
          <p:cNvPr id="11" name="Picture 10" descr="A screen shot of a cell phone&#10;&#10;Description automatically generated">
            <a:extLst>
              <a:ext uri="{FF2B5EF4-FFF2-40B4-BE49-F238E27FC236}">
                <a16:creationId xmlns:a16="http://schemas.microsoft.com/office/drawing/2014/main" id="{536A0E04-9BC2-FFBF-28A6-7DDB29912649}"/>
              </a:ext>
            </a:extLst>
          </p:cNvPr>
          <p:cNvPicPr>
            <a:picLocks noChangeAspect="1"/>
          </p:cNvPicPr>
          <p:nvPr/>
        </p:nvPicPr>
        <p:blipFill rotWithShape="1">
          <a:blip r:embed="rId5"/>
          <a:srcRect l="10533" t="3231" r="8707" b="3388"/>
          <a:stretch/>
        </p:blipFill>
        <p:spPr>
          <a:xfrm>
            <a:off x="1746249" y="1749425"/>
            <a:ext cx="977901" cy="2108200"/>
          </a:xfrm>
          <a:prstGeom prst="roundRect">
            <a:avLst>
              <a:gd name="adj" fmla="val 5847"/>
            </a:avLst>
          </a:prstGeom>
        </p:spPr>
      </p:pic>
    </p:spTree>
    <p:extLst>
      <p:ext uri="{BB962C8B-B14F-4D97-AF65-F5344CB8AC3E}">
        <p14:creationId xmlns:p14="http://schemas.microsoft.com/office/powerpoint/2010/main" val="357332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CC9490ED-7C03-8F4D-B798-BD4476C8CA41}"/>
              </a:ext>
            </a:extLst>
          </p:cNvPr>
          <p:cNvPicPr>
            <a:picLocks noChangeAspect="1"/>
          </p:cNvPicPr>
          <p:nvPr/>
        </p:nvPicPr>
        <p:blipFill rotWithShape="1">
          <a:blip r:embed="rId2"/>
          <a:srcRect b="3255"/>
          <a:stretch/>
        </p:blipFill>
        <p:spPr>
          <a:xfrm>
            <a:off x="1" y="2328383"/>
            <a:ext cx="12191999" cy="4529617"/>
          </a:xfrm>
          <a:prstGeom prst="rect">
            <a:avLst/>
          </a:prstGeom>
        </p:spPr>
      </p:pic>
      <p:sp>
        <p:nvSpPr>
          <p:cNvPr id="5" name="Title 4">
            <a:extLst>
              <a:ext uri="{FF2B5EF4-FFF2-40B4-BE49-F238E27FC236}">
                <a16:creationId xmlns:a16="http://schemas.microsoft.com/office/drawing/2014/main" id="{A55A73D6-F85B-5B94-2613-74D71FBFC66F}"/>
              </a:ext>
            </a:extLst>
          </p:cNvPr>
          <p:cNvSpPr>
            <a:spLocks noGrp="1"/>
          </p:cNvSpPr>
          <p:nvPr>
            <p:ph type="title"/>
          </p:nvPr>
        </p:nvSpPr>
        <p:spPr/>
        <p:txBody>
          <a:bodyPr/>
          <a:lstStyle/>
          <a:p>
            <a:r>
              <a:rPr lang="en-US"/>
              <a:t>What businesses need to know</a:t>
            </a:r>
          </a:p>
        </p:txBody>
      </p:sp>
    </p:spTree>
    <p:extLst>
      <p:ext uri="{BB962C8B-B14F-4D97-AF65-F5344CB8AC3E}">
        <p14:creationId xmlns:p14="http://schemas.microsoft.com/office/powerpoint/2010/main" val="19434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to expect at launch</a:t>
            </a:r>
            <a:endParaRPr lang="en-US"/>
          </a:p>
        </p:txBody>
      </p:sp>
      <p:sp>
        <p:nvSpPr>
          <p:cNvPr id="6" name="Google Shape;1333;p30">
            <a:extLst>
              <a:ext uri="{FF2B5EF4-FFF2-40B4-BE49-F238E27FC236}">
                <a16:creationId xmlns:a16="http://schemas.microsoft.com/office/drawing/2014/main" id="{5916D0B6-A901-6CF6-C4E5-D33A26279F7D}"/>
              </a:ext>
            </a:extLst>
          </p:cNvPr>
          <p:cNvSpPr/>
          <p:nvPr/>
        </p:nvSpPr>
        <p:spPr>
          <a:xfrm>
            <a:off x="3530058" y="1692803"/>
            <a:ext cx="764214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nvGrpSpPr>
          <p:cNvPr id="7" name="Google Shape;1334;p30">
            <a:extLst>
              <a:ext uri="{FF2B5EF4-FFF2-40B4-BE49-F238E27FC236}">
                <a16:creationId xmlns:a16="http://schemas.microsoft.com/office/drawing/2014/main" id="{CE3A066C-CE46-7F34-C163-12D6CFCAA0E6}"/>
              </a:ext>
            </a:extLst>
          </p:cNvPr>
          <p:cNvGrpSpPr/>
          <p:nvPr/>
        </p:nvGrpSpPr>
        <p:grpSpPr>
          <a:xfrm>
            <a:off x="589404" y="1691286"/>
            <a:ext cx="2944257" cy="1088105"/>
            <a:chOff x="1535125" y="1320373"/>
            <a:chExt cx="1865458" cy="682974"/>
          </a:xfrm>
        </p:grpSpPr>
        <p:sp>
          <p:nvSpPr>
            <p:cNvPr id="12" name="Google Shape;1335;p30">
              <a:extLst>
                <a:ext uri="{FF2B5EF4-FFF2-40B4-BE49-F238E27FC236}">
                  <a16:creationId xmlns:a16="http://schemas.microsoft.com/office/drawing/2014/main" id="{53468056-9B11-7855-4FA1-54A898455121}"/>
                </a:ext>
              </a:extLst>
            </p:cNvPr>
            <p:cNvSpPr/>
            <p:nvPr/>
          </p:nvSpPr>
          <p:spPr>
            <a:xfrm>
              <a:off x="1556217" y="13211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4" name="Google Shape;1336;p30">
              <a:extLst>
                <a:ext uri="{FF2B5EF4-FFF2-40B4-BE49-F238E27FC236}">
                  <a16:creationId xmlns:a16="http://schemas.microsoft.com/office/drawing/2014/main" id="{45C4C9E9-59DA-9F16-932E-42F62EE71968}"/>
                </a:ext>
              </a:extLst>
            </p:cNvPr>
            <p:cNvSpPr/>
            <p:nvPr/>
          </p:nvSpPr>
          <p:spPr>
            <a:xfrm>
              <a:off x="1535125" y="1320373"/>
              <a:ext cx="1844366"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5" name="Google Shape;1337;p30">
              <a:extLst>
                <a:ext uri="{FF2B5EF4-FFF2-40B4-BE49-F238E27FC236}">
                  <a16:creationId xmlns:a16="http://schemas.microsoft.com/office/drawing/2014/main" id="{F933B6AC-B962-B32C-50AE-29DCA446ACD3}"/>
                </a:ext>
              </a:extLst>
            </p:cNvPr>
            <p:cNvSpPr/>
            <p:nvPr/>
          </p:nvSpPr>
          <p:spPr>
            <a:xfrm>
              <a:off x="2005219" y="1397286"/>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Medium"/>
                  <a:cs typeface="Fira Sans Medium"/>
                  <a:sym typeface="Fira Sans Medium"/>
                </a:rPr>
                <a:t>Its your choice</a:t>
              </a:r>
              <a:endParaRPr sz="1700" b="1">
                <a:latin typeface="Helvetica" pitchFamily="2" charset="0"/>
                <a:ea typeface="Fira Sans Medium"/>
                <a:cs typeface="Fira Sans Medium"/>
                <a:sym typeface="Fira Sans Medium"/>
              </a:endParaRPr>
            </a:p>
          </p:txBody>
        </p:sp>
      </p:grpSp>
      <p:sp>
        <p:nvSpPr>
          <p:cNvPr id="9" name="Google Shape;1341;p30">
            <a:extLst>
              <a:ext uri="{FF2B5EF4-FFF2-40B4-BE49-F238E27FC236}">
                <a16:creationId xmlns:a16="http://schemas.microsoft.com/office/drawing/2014/main" id="{EF62176A-3934-021E-6781-66A07BEF6747}"/>
              </a:ext>
            </a:extLst>
          </p:cNvPr>
          <p:cNvSpPr/>
          <p:nvPr/>
        </p:nvSpPr>
        <p:spPr>
          <a:xfrm>
            <a:off x="3500372" y="1696050"/>
            <a:ext cx="7671830" cy="107986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dirty="0">
                <a:latin typeface="Helvetica"/>
                <a:cs typeface="Helvetica"/>
              </a:rPr>
              <a:t>You will have the choice to opt in your account to this feature (via contract). If you do not wish to opt in, no action is required.</a:t>
            </a:r>
          </a:p>
        </p:txBody>
      </p:sp>
      <p:sp>
        <p:nvSpPr>
          <p:cNvPr id="17" name="Google Shape;1343;p30">
            <a:extLst>
              <a:ext uri="{FF2B5EF4-FFF2-40B4-BE49-F238E27FC236}">
                <a16:creationId xmlns:a16="http://schemas.microsoft.com/office/drawing/2014/main" id="{D6DA2840-286C-93EE-F3F1-3647F013CC72}"/>
              </a:ext>
            </a:extLst>
          </p:cNvPr>
          <p:cNvSpPr/>
          <p:nvPr/>
        </p:nvSpPr>
        <p:spPr>
          <a:xfrm>
            <a:off x="3428731" y="2929486"/>
            <a:ext cx="7743469" cy="108639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44;p30">
            <a:extLst>
              <a:ext uri="{FF2B5EF4-FFF2-40B4-BE49-F238E27FC236}">
                <a16:creationId xmlns:a16="http://schemas.microsoft.com/office/drawing/2014/main" id="{9EE5F0E3-4824-6502-AE48-95D47B3A63BF}"/>
              </a:ext>
            </a:extLst>
          </p:cNvPr>
          <p:cNvGrpSpPr/>
          <p:nvPr/>
        </p:nvGrpSpPr>
        <p:grpSpPr>
          <a:xfrm>
            <a:off x="606765" y="2918620"/>
            <a:ext cx="2944258" cy="1097248"/>
            <a:chOff x="1535125" y="2204648"/>
            <a:chExt cx="1865458" cy="688713"/>
          </a:xfrm>
        </p:grpSpPr>
        <p:sp>
          <p:nvSpPr>
            <p:cNvPr id="20" name="Google Shape;1345;p30">
              <a:extLst>
                <a:ext uri="{FF2B5EF4-FFF2-40B4-BE49-F238E27FC236}">
                  <a16:creationId xmlns:a16="http://schemas.microsoft.com/office/drawing/2014/main" id="{45BA5C07-CFE6-5CB0-7186-F0185D04C360}"/>
                </a:ext>
              </a:extLst>
            </p:cNvPr>
            <p:cNvSpPr/>
            <p:nvPr/>
          </p:nvSpPr>
          <p:spPr>
            <a:xfrm>
              <a:off x="1556217" y="22111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6;p30">
              <a:extLst>
                <a:ext uri="{FF2B5EF4-FFF2-40B4-BE49-F238E27FC236}">
                  <a16:creationId xmlns:a16="http://schemas.microsoft.com/office/drawing/2014/main" id="{73D9F97A-4749-A277-EEAC-C9FF16B0AB50}"/>
                </a:ext>
              </a:extLst>
            </p:cNvPr>
            <p:cNvSpPr/>
            <p:nvPr/>
          </p:nvSpPr>
          <p:spPr>
            <a:xfrm>
              <a:off x="1535125" y="2204648"/>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7;p30">
              <a:extLst>
                <a:ext uri="{FF2B5EF4-FFF2-40B4-BE49-F238E27FC236}">
                  <a16:creationId xmlns:a16="http://schemas.microsoft.com/office/drawing/2014/main" id="{63980679-AEA6-06C4-4FCA-A95CE4BBDDCC}"/>
                </a:ext>
              </a:extLst>
            </p:cNvPr>
            <p:cNvSpPr/>
            <p:nvPr/>
          </p:nvSpPr>
          <p:spPr>
            <a:xfrm>
              <a:off x="2005219" y="2276588"/>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Continue issuing plastic cards</a:t>
              </a:r>
              <a:endParaRPr sz="1700" b="1">
                <a:latin typeface="Helvetica" pitchFamily="2" charset="0"/>
                <a:ea typeface="Fira Sans Extra Condensed Medium"/>
                <a:cs typeface="Fira Sans Extra Condensed Medium"/>
                <a:sym typeface="Fira Sans Extra Condensed Medium"/>
              </a:endParaRPr>
            </a:p>
          </p:txBody>
        </p:sp>
      </p:grpSp>
      <p:sp>
        <p:nvSpPr>
          <p:cNvPr id="19" name="Google Shape;1351;p30">
            <a:extLst>
              <a:ext uri="{FF2B5EF4-FFF2-40B4-BE49-F238E27FC236}">
                <a16:creationId xmlns:a16="http://schemas.microsoft.com/office/drawing/2014/main" id="{8B73759E-79D0-610C-46E8-ABA566E1DEC5}"/>
              </a:ext>
            </a:extLst>
          </p:cNvPr>
          <p:cNvSpPr/>
          <p:nvPr/>
        </p:nvSpPr>
        <p:spPr>
          <a:xfrm>
            <a:off x="3500371" y="2918620"/>
            <a:ext cx="7671830" cy="1097248"/>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continue to issue plastic cards for new employees (whether you opt in or not)</a:t>
            </a:r>
          </a:p>
        </p:txBody>
      </p:sp>
      <p:sp>
        <p:nvSpPr>
          <p:cNvPr id="24" name="Google Shape;1353;p30">
            <a:extLst>
              <a:ext uri="{FF2B5EF4-FFF2-40B4-BE49-F238E27FC236}">
                <a16:creationId xmlns:a16="http://schemas.microsoft.com/office/drawing/2014/main" id="{6A068711-F339-AE63-343A-E31E5AE80E8C}"/>
              </a:ext>
            </a:extLst>
          </p:cNvPr>
          <p:cNvSpPr/>
          <p:nvPr/>
        </p:nvSpPr>
        <p:spPr>
          <a:xfrm>
            <a:off x="3559910" y="4159882"/>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354;p30">
            <a:extLst>
              <a:ext uri="{FF2B5EF4-FFF2-40B4-BE49-F238E27FC236}">
                <a16:creationId xmlns:a16="http://schemas.microsoft.com/office/drawing/2014/main" id="{9C8261C2-769B-4D71-8C6D-F23090CBEC0C}"/>
              </a:ext>
            </a:extLst>
          </p:cNvPr>
          <p:cNvGrpSpPr/>
          <p:nvPr/>
        </p:nvGrpSpPr>
        <p:grpSpPr>
          <a:xfrm>
            <a:off x="617677" y="4158155"/>
            <a:ext cx="2944258" cy="1088105"/>
            <a:chOff x="1535125" y="3072973"/>
            <a:chExt cx="1865458" cy="682974"/>
          </a:xfrm>
        </p:grpSpPr>
        <p:sp>
          <p:nvSpPr>
            <p:cNvPr id="30" name="Google Shape;1355;p30">
              <a:extLst>
                <a:ext uri="{FF2B5EF4-FFF2-40B4-BE49-F238E27FC236}">
                  <a16:creationId xmlns:a16="http://schemas.microsoft.com/office/drawing/2014/main" id="{82C91175-90B9-8788-1357-AB8902F977CC}"/>
                </a:ext>
              </a:extLst>
            </p:cNvPr>
            <p:cNvSpPr/>
            <p:nvPr/>
          </p:nvSpPr>
          <p:spPr>
            <a:xfrm>
              <a:off x="1556217" y="30737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6;p30">
              <a:extLst>
                <a:ext uri="{FF2B5EF4-FFF2-40B4-BE49-F238E27FC236}">
                  <a16:creationId xmlns:a16="http://schemas.microsoft.com/office/drawing/2014/main" id="{E442350A-B8B9-E81A-01D6-6A6FA0243D2C}"/>
                </a:ext>
              </a:extLst>
            </p:cNvPr>
            <p:cNvSpPr/>
            <p:nvPr/>
          </p:nvSpPr>
          <p:spPr>
            <a:xfrm>
              <a:off x="1535125" y="3072973"/>
              <a:ext cx="1826452"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7;p30">
              <a:extLst>
                <a:ext uri="{FF2B5EF4-FFF2-40B4-BE49-F238E27FC236}">
                  <a16:creationId xmlns:a16="http://schemas.microsoft.com/office/drawing/2014/main" id="{44CDCADA-FFE3-D41E-DB77-FE9DB3FD23AD}"/>
                </a:ext>
              </a:extLst>
            </p:cNvPr>
            <p:cNvSpPr/>
            <p:nvPr/>
          </p:nvSpPr>
          <p:spPr>
            <a:xfrm>
              <a:off x="2005219" y="3149885"/>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Plastic to digital card replacement</a:t>
              </a:r>
              <a:endParaRPr sz="1700" b="1">
                <a:latin typeface="Helvetica" pitchFamily="2" charset="0"/>
                <a:ea typeface="Fira Sans Extra Condensed Medium"/>
                <a:cs typeface="Fira Sans Extra Condensed Medium"/>
                <a:sym typeface="Fira Sans Extra Condensed Medium"/>
              </a:endParaRPr>
            </a:p>
          </p:txBody>
        </p:sp>
      </p:grpSp>
      <p:sp>
        <p:nvSpPr>
          <p:cNvPr id="26" name="Google Shape;1358;p30">
            <a:extLst>
              <a:ext uri="{FF2B5EF4-FFF2-40B4-BE49-F238E27FC236}">
                <a16:creationId xmlns:a16="http://schemas.microsoft.com/office/drawing/2014/main" id="{62CC85E0-04A7-3BEC-BA2D-19CDC6F8B06E}"/>
              </a:ext>
            </a:extLst>
          </p:cNvPr>
          <p:cNvSpPr/>
          <p:nvPr/>
        </p:nvSpPr>
        <p:spPr>
          <a:xfrm>
            <a:off x="3500371" y="4155291"/>
            <a:ext cx="7671830" cy="108974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600">
                <a:latin typeface="Helvetica" pitchFamily="2" charset="0"/>
                <a:cs typeface="Helvetica"/>
              </a:rPr>
              <a:t>Once you opt in, ORCA cardholders will be able to convert their plastic card to the Google Wallet on their own. </a:t>
            </a:r>
            <a:r>
              <a:rPr lang="en-US" sz="1600" u="sng">
                <a:latin typeface="Helvetica" pitchFamily="2" charset="0"/>
              </a:rPr>
              <a:t>When cards are converted, the plastic ORCA card will be permanently deactivated for security purposes, and a new digital ORCA card number will replace it</a:t>
            </a:r>
            <a:r>
              <a:rPr lang="en-US" sz="1600">
                <a:latin typeface="Helvetica" pitchFamily="2" charset="0"/>
              </a:rPr>
              <a:t>.</a:t>
            </a:r>
            <a:endParaRPr sz="1600">
              <a:solidFill>
                <a:srgbClr val="000000"/>
              </a:solidFill>
              <a:latin typeface="Helvetica" pitchFamily="2" charset="0"/>
              <a:ea typeface="Fira Sans"/>
              <a:cs typeface="Fira Sans"/>
              <a:sym typeface="Fira Sans"/>
            </a:endParaRPr>
          </a:p>
        </p:txBody>
      </p:sp>
      <p:sp>
        <p:nvSpPr>
          <p:cNvPr id="34" name="Google Shape;1363;p30">
            <a:extLst>
              <a:ext uri="{FF2B5EF4-FFF2-40B4-BE49-F238E27FC236}">
                <a16:creationId xmlns:a16="http://schemas.microsoft.com/office/drawing/2014/main" id="{B793EE15-BF43-38BC-3EC9-4A02949DBACF}"/>
              </a:ext>
            </a:extLst>
          </p:cNvPr>
          <p:cNvSpPr/>
          <p:nvPr/>
        </p:nvSpPr>
        <p:spPr>
          <a:xfrm>
            <a:off x="3548998" y="5415004"/>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364;p30">
            <a:extLst>
              <a:ext uri="{FF2B5EF4-FFF2-40B4-BE49-F238E27FC236}">
                <a16:creationId xmlns:a16="http://schemas.microsoft.com/office/drawing/2014/main" id="{C9D47748-1A6C-F444-08BD-A63F441D5484}"/>
              </a:ext>
            </a:extLst>
          </p:cNvPr>
          <p:cNvGrpSpPr/>
          <p:nvPr/>
        </p:nvGrpSpPr>
        <p:grpSpPr>
          <a:xfrm>
            <a:off x="606765" y="5413293"/>
            <a:ext cx="2944258" cy="1088105"/>
            <a:chOff x="1535125" y="3962987"/>
            <a:chExt cx="1865458" cy="682974"/>
          </a:xfrm>
        </p:grpSpPr>
        <p:sp>
          <p:nvSpPr>
            <p:cNvPr id="40" name="Google Shape;1365;p30">
              <a:extLst>
                <a:ext uri="{FF2B5EF4-FFF2-40B4-BE49-F238E27FC236}">
                  <a16:creationId xmlns:a16="http://schemas.microsoft.com/office/drawing/2014/main" id="{40AB90F8-CF52-DBC0-3DC8-A8B32913B43E}"/>
                </a:ext>
              </a:extLst>
            </p:cNvPr>
            <p:cNvSpPr/>
            <p:nvPr/>
          </p:nvSpPr>
          <p:spPr>
            <a:xfrm>
              <a:off x="1556217" y="39637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6;p30">
              <a:extLst>
                <a:ext uri="{FF2B5EF4-FFF2-40B4-BE49-F238E27FC236}">
                  <a16:creationId xmlns:a16="http://schemas.microsoft.com/office/drawing/2014/main" id="{D093DEF6-4014-76B4-5ABE-197686D4517F}"/>
                </a:ext>
              </a:extLst>
            </p:cNvPr>
            <p:cNvSpPr/>
            <p:nvPr/>
          </p:nvSpPr>
          <p:spPr>
            <a:xfrm>
              <a:off x="1535125" y="3962987"/>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7;p30">
              <a:extLst>
                <a:ext uri="{FF2B5EF4-FFF2-40B4-BE49-F238E27FC236}">
                  <a16:creationId xmlns:a16="http://schemas.microsoft.com/office/drawing/2014/main" id="{36AE48DB-D6DE-BE8C-C739-78125C372638}"/>
                </a:ext>
              </a:extLst>
            </p:cNvPr>
            <p:cNvSpPr/>
            <p:nvPr/>
          </p:nvSpPr>
          <p:spPr>
            <a:xfrm>
              <a:off x="2005219" y="4034925"/>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latin typeface="Helvetica" pitchFamily="2" charset="0"/>
                  <a:ea typeface="Fira Sans Extra Condensed Medium"/>
                  <a:cs typeface="Fira Sans Extra Condensed Medium"/>
                  <a:sym typeface="Fira Sans Extra Condensed Medium"/>
                </a:rPr>
                <a:t>Tools for managing digital cards</a:t>
              </a:r>
            </a:p>
          </p:txBody>
        </p:sp>
      </p:grpSp>
      <p:sp>
        <p:nvSpPr>
          <p:cNvPr id="36" name="Google Shape;1368;p30">
            <a:extLst>
              <a:ext uri="{FF2B5EF4-FFF2-40B4-BE49-F238E27FC236}">
                <a16:creationId xmlns:a16="http://schemas.microsoft.com/office/drawing/2014/main" id="{06BE3F85-E10A-299C-1C79-C78F8548D56D}"/>
              </a:ext>
            </a:extLst>
          </p:cNvPr>
          <p:cNvSpPr/>
          <p:nvPr/>
        </p:nvSpPr>
        <p:spPr>
          <a:xfrm>
            <a:off x="3511282" y="5504517"/>
            <a:ext cx="7671830" cy="1079164"/>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a:buClr>
                <a:schemeClr val="dk1"/>
              </a:buClr>
              <a:buSzPts val="1100"/>
            </a:pPr>
            <a:endParaRPr lang="en" sz="1400" dirty="0">
              <a:solidFill>
                <a:schemeClr val="dk1"/>
              </a:solidFill>
              <a:latin typeface="Helvetica" pitchFamily="2" charset="0"/>
              <a:ea typeface="Fira Sans"/>
              <a:cs typeface="Fira Sans"/>
              <a:sym typeface="Fira Sans"/>
            </a:endParaRPr>
          </a:p>
          <a:p>
            <a:pPr>
              <a:buClr>
                <a:schemeClr val="dk1"/>
              </a:buClr>
              <a:buSzPts val="1100"/>
            </a:pPr>
            <a:endParaRPr lang="en" sz="1400" dirty="0">
              <a:solidFill>
                <a:schemeClr val="dk1"/>
              </a:solidFill>
              <a:latin typeface="Helvetica" pitchFamily="2" charset="0"/>
              <a:ea typeface="Fira Sans"/>
              <a:cs typeface="Fira Sans"/>
            </a:endParaRPr>
          </a:p>
          <a:p>
            <a:pPr>
              <a:buClr>
                <a:schemeClr val="dk1"/>
              </a:buClr>
              <a:buSzPts val="1100"/>
            </a:pPr>
            <a:endParaRPr lang="en" sz="1400" dirty="0">
              <a:solidFill>
                <a:schemeClr val="dk1"/>
              </a:solidFill>
              <a:latin typeface="Helvetica" pitchFamily="2" charset="0"/>
              <a:ea typeface="Fira Sans"/>
              <a:cs typeface="Fira Sans"/>
              <a:sym typeface="Fira Sans"/>
            </a:endParaRPr>
          </a:p>
          <a:p>
            <a:pPr>
              <a:buClr>
                <a:schemeClr val="dk1"/>
              </a:buClr>
              <a:buSzPts val="1100"/>
            </a:pPr>
            <a:endParaRPr lang="en" sz="1400" dirty="0">
              <a:solidFill>
                <a:schemeClr val="dk1"/>
              </a:solidFill>
              <a:latin typeface="Helvetica" pitchFamily="2" charset="0"/>
              <a:ea typeface="Fira Sans"/>
              <a:cs typeface="Fira Sans"/>
              <a:sym typeface="Fira Sans"/>
            </a:endParaRPr>
          </a:p>
          <a:p>
            <a:r>
              <a:rPr lang="en" sz="1600" dirty="0">
                <a:solidFill>
                  <a:schemeClr val="dk1"/>
                </a:solidFill>
                <a:latin typeface="Helvetica"/>
                <a:ea typeface="Fira Sans"/>
                <a:cs typeface="Helvetica"/>
                <a:sym typeface="Fira Sans"/>
              </a:rPr>
              <a:t>We will be providing new tools </a:t>
            </a:r>
            <a:r>
              <a:rPr lang="en" sz="1600" dirty="0">
                <a:latin typeface="Helvetica"/>
                <a:ea typeface="Fira Sans"/>
                <a:cs typeface="Helvetica"/>
                <a:sym typeface="Fira Sans"/>
              </a:rPr>
              <a:t>on </a:t>
            </a:r>
            <a:r>
              <a:rPr lang="en" sz="1600" dirty="0" err="1">
                <a:latin typeface="Helvetica"/>
                <a:ea typeface="Fira Sans"/>
                <a:cs typeface="Helvetica"/>
                <a:sym typeface="Fira Sans"/>
              </a:rPr>
              <a:t>myORCA.com</a:t>
            </a:r>
            <a:r>
              <a:rPr lang="en" sz="1600" dirty="0">
                <a:latin typeface="Helvetica"/>
                <a:ea typeface="Fira Sans"/>
                <a:cs typeface="Helvetica"/>
                <a:sym typeface="Fira Sans"/>
              </a:rPr>
              <a:t> for business accounts to </a:t>
            </a:r>
            <a:r>
              <a:rPr lang="en" sz="1600" dirty="0">
                <a:solidFill>
                  <a:schemeClr val="dk1"/>
                </a:solidFill>
                <a:latin typeface="Helvetica"/>
                <a:ea typeface="Fira Sans"/>
                <a:cs typeface="Helvetica"/>
                <a:sym typeface="Fira Sans"/>
              </a:rPr>
              <a:t>manage digital ORCA cards, including </a:t>
            </a:r>
            <a:r>
              <a:rPr lang="en" sz="1600" dirty="0">
                <a:latin typeface="Helvetica"/>
                <a:ea typeface="Fira Sans"/>
                <a:cs typeface="Helvetica"/>
                <a:sym typeface="Fira Sans"/>
              </a:rPr>
              <a:t>notifications, new card number tracking, new data </a:t>
            </a:r>
            <a:r>
              <a:rPr lang="en" sz="1600" dirty="0">
                <a:solidFill>
                  <a:schemeClr val="dk1"/>
                </a:solidFill>
                <a:latin typeface="Helvetica"/>
                <a:ea typeface="Fira Sans"/>
                <a:cs typeface="Helvetica"/>
                <a:sym typeface="Fira Sans"/>
              </a:rPr>
              <a:t>fields/</a:t>
            </a:r>
            <a:r>
              <a:rPr lang="en" sz="1600" dirty="0">
                <a:latin typeface="Helvetica"/>
                <a:ea typeface="Fira Sans"/>
                <a:cs typeface="Helvetica"/>
                <a:sym typeface="Fira Sans"/>
              </a:rPr>
              <a:t>filters, bulk actions, and card export reports</a:t>
            </a:r>
            <a:r>
              <a:rPr lang="en" sz="1600" dirty="0">
                <a:solidFill>
                  <a:schemeClr val="dk1"/>
                </a:solidFill>
                <a:latin typeface="Helvetica"/>
                <a:ea typeface="Fira Sans"/>
                <a:cs typeface="Helvetica"/>
                <a:sym typeface="Fira Sans"/>
              </a:rPr>
              <a:t>. </a:t>
            </a:r>
            <a:r>
              <a:rPr lang="en-US" sz="1600" dirty="0">
                <a:latin typeface="Helvetica"/>
                <a:cs typeface="Helvetica"/>
              </a:rPr>
              <a:t>Loading and managing digital ORCA cards will work the same as plastic cards. </a:t>
            </a:r>
            <a:endParaRPr lang="en-US" sz="1600" strike="sngStrike" dirty="0">
              <a:solidFill>
                <a:srgbClr val="FF0000"/>
              </a:solidFill>
            </a:endParaRPr>
          </a:p>
          <a:p>
            <a:pPr marL="0" lvl="0" indent="0" algn="l" rtl="0">
              <a:spcBef>
                <a:spcPts val="0"/>
              </a:spcBef>
              <a:spcAft>
                <a:spcPts val="0"/>
              </a:spcAft>
              <a:buClr>
                <a:schemeClr val="dk1"/>
              </a:buClr>
              <a:buSzPts val="1100"/>
              <a:buFont typeface="Arial"/>
              <a:buNone/>
            </a:pPr>
            <a:br>
              <a:rPr lang="en" sz="1400" dirty="0">
                <a:solidFill>
                  <a:schemeClr val="dk1"/>
                </a:solidFill>
                <a:latin typeface="Helvetica" pitchFamily="2" charset="0"/>
                <a:ea typeface="Fira Sans"/>
                <a:cs typeface="Fira Sans"/>
                <a:sym typeface="Fira Sans"/>
              </a:rPr>
            </a:br>
            <a:endParaRPr lang="en" sz="1400" dirty="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dirty="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dirty="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sz="1400" dirty="0">
              <a:solidFill>
                <a:srgbClr val="000000"/>
              </a:solidFill>
              <a:latin typeface="Helvetica" pitchFamily="2" charset="0"/>
              <a:ea typeface="Fira Sans"/>
              <a:cs typeface="Fira Sans"/>
              <a:sym typeface="Fira Sans"/>
            </a:endParaRPr>
          </a:p>
        </p:txBody>
      </p:sp>
      <p:grpSp>
        <p:nvGrpSpPr>
          <p:cNvPr id="37" name="Google Shape;1369;p30">
            <a:extLst>
              <a:ext uri="{FF2B5EF4-FFF2-40B4-BE49-F238E27FC236}">
                <a16:creationId xmlns:a16="http://schemas.microsoft.com/office/drawing/2014/main" id="{C802B52F-8440-B05F-A1EB-B6A9903F2727}"/>
              </a:ext>
            </a:extLst>
          </p:cNvPr>
          <p:cNvGrpSpPr/>
          <p:nvPr/>
        </p:nvGrpSpPr>
        <p:grpSpPr>
          <a:xfrm>
            <a:off x="10825396" y="1499456"/>
            <a:ext cx="693608" cy="628733"/>
            <a:chOff x="7278200" y="1364475"/>
            <a:chExt cx="615619" cy="552825"/>
          </a:xfrm>
        </p:grpSpPr>
        <p:sp>
          <p:nvSpPr>
            <p:cNvPr id="38" name="Google Shape;1370;p30">
              <a:extLst>
                <a:ext uri="{FF2B5EF4-FFF2-40B4-BE49-F238E27FC236}">
                  <a16:creationId xmlns:a16="http://schemas.microsoft.com/office/drawing/2014/main" id="{79DBCAD2-A5CE-FE5E-4EC7-38FCBECA6B8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39" name="Google Shape;1371;p30">
              <a:extLst>
                <a:ext uri="{FF2B5EF4-FFF2-40B4-BE49-F238E27FC236}">
                  <a16:creationId xmlns:a16="http://schemas.microsoft.com/office/drawing/2014/main" id="{A265F395-A5AD-3AB5-64F5-5A6ACAEE220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5" name="Google Shape;1369;p30">
            <a:extLst>
              <a:ext uri="{FF2B5EF4-FFF2-40B4-BE49-F238E27FC236}">
                <a16:creationId xmlns:a16="http://schemas.microsoft.com/office/drawing/2014/main" id="{BE3E37E7-4DF5-5CC7-0E45-4E1116C6AA1F}"/>
              </a:ext>
            </a:extLst>
          </p:cNvPr>
          <p:cNvGrpSpPr/>
          <p:nvPr/>
        </p:nvGrpSpPr>
        <p:grpSpPr>
          <a:xfrm>
            <a:off x="10825396" y="2652527"/>
            <a:ext cx="693608" cy="628733"/>
            <a:chOff x="7278200" y="1364475"/>
            <a:chExt cx="615619" cy="552825"/>
          </a:xfrm>
        </p:grpSpPr>
        <p:sp>
          <p:nvSpPr>
            <p:cNvPr id="46" name="Google Shape;1370;p30">
              <a:extLst>
                <a:ext uri="{FF2B5EF4-FFF2-40B4-BE49-F238E27FC236}">
                  <a16:creationId xmlns:a16="http://schemas.microsoft.com/office/drawing/2014/main" id="{1AFA22A8-97C1-9101-BD2C-B961332010C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47" name="Google Shape;1371;p30">
              <a:extLst>
                <a:ext uri="{FF2B5EF4-FFF2-40B4-BE49-F238E27FC236}">
                  <a16:creationId xmlns:a16="http://schemas.microsoft.com/office/drawing/2014/main" id="{5A330D21-200E-36D1-0B3C-C38320A6D6B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8" name="Google Shape;1369;p30">
            <a:extLst>
              <a:ext uri="{FF2B5EF4-FFF2-40B4-BE49-F238E27FC236}">
                <a16:creationId xmlns:a16="http://schemas.microsoft.com/office/drawing/2014/main" id="{4A8E4D41-0CD0-CF02-CFBA-3C6BAE46D776}"/>
              </a:ext>
            </a:extLst>
          </p:cNvPr>
          <p:cNvGrpSpPr/>
          <p:nvPr/>
        </p:nvGrpSpPr>
        <p:grpSpPr>
          <a:xfrm>
            <a:off x="10814174" y="3873130"/>
            <a:ext cx="693608" cy="628733"/>
            <a:chOff x="7278200" y="1364475"/>
            <a:chExt cx="615619" cy="552825"/>
          </a:xfrm>
        </p:grpSpPr>
        <p:sp>
          <p:nvSpPr>
            <p:cNvPr id="49" name="Google Shape;1370;p30">
              <a:extLst>
                <a:ext uri="{FF2B5EF4-FFF2-40B4-BE49-F238E27FC236}">
                  <a16:creationId xmlns:a16="http://schemas.microsoft.com/office/drawing/2014/main" id="{DBBBF647-8EFC-CD32-C45E-D870ADC3E33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0" name="Google Shape;1371;p30">
              <a:extLst>
                <a:ext uri="{FF2B5EF4-FFF2-40B4-BE49-F238E27FC236}">
                  <a16:creationId xmlns:a16="http://schemas.microsoft.com/office/drawing/2014/main" id="{425D31DF-754D-A580-B6A4-CAA459BC73D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51" name="Google Shape;1369;p30">
            <a:extLst>
              <a:ext uri="{FF2B5EF4-FFF2-40B4-BE49-F238E27FC236}">
                <a16:creationId xmlns:a16="http://schemas.microsoft.com/office/drawing/2014/main" id="{AEA5A6EA-9598-801B-368F-73EF85CCB1A2}"/>
              </a:ext>
            </a:extLst>
          </p:cNvPr>
          <p:cNvGrpSpPr/>
          <p:nvPr/>
        </p:nvGrpSpPr>
        <p:grpSpPr>
          <a:xfrm>
            <a:off x="10825396" y="5112266"/>
            <a:ext cx="693608" cy="628733"/>
            <a:chOff x="7278200" y="1364475"/>
            <a:chExt cx="615619" cy="552825"/>
          </a:xfrm>
        </p:grpSpPr>
        <p:sp>
          <p:nvSpPr>
            <p:cNvPr id="52" name="Google Shape;1370;p30">
              <a:extLst>
                <a:ext uri="{FF2B5EF4-FFF2-40B4-BE49-F238E27FC236}">
                  <a16:creationId xmlns:a16="http://schemas.microsoft.com/office/drawing/2014/main" id="{EEDEBEC6-9729-2DCB-0F93-599CC398B11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3" name="Google Shape;1371;p30">
              <a:extLst>
                <a:ext uri="{FF2B5EF4-FFF2-40B4-BE49-F238E27FC236}">
                  <a16:creationId xmlns:a16="http://schemas.microsoft.com/office/drawing/2014/main" id="{6772CE6C-0048-F07C-CC54-A8B636520D5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spTree>
    <p:extLst>
      <p:ext uri="{BB962C8B-B14F-4D97-AF65-F5344CB8AC3E}">
        <p14:creationId xmlns:p14="http://schemas.microsoft.com/office/powerpoint/2010/main" val="32280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Support and tools for your business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2" y="2022002"/>
            <a:ext cx="5651498" cy="3329761"/>
          </a:xfrm>
        </p:spPr>
        <p:txBody>
          <a:bodyPr lIns="91440" tIns="45720" rIns="91440" bIns="45720" anchor="t"/>
          <a:lstStyle/>
          <a:p>
            <a:r>
              <a:rPr lang="en-US" sz="2400"/>
              <a:t>Open house meetings (like this one)</a:t>
            </a:r>
          </a:p>
          <a:p>
            <a:r>
              <a:rPr lang="en-US" sz="2400"/>
              <a:t>User guides</a:t>
            </a:r>
          </a:p>
          <a:p>
            <a:r>
              <a:rPr lang="en-US" sz="2400"/>
              <a:t>FAQs</a:t>
            </a:r>
          </a:p>
          <a:p>
            <a:r>
              <a:rPr lang="en-US" sz="2400"/>
              <a:t>How-to videos</a:t>
            </a:r>
          </a:p>
          <a:p>
            <a:r>
              <a:rPr lang="en-US" sz="2400"/>
              <a:t>Employee communication tools</a:t>
            </a:r>
          </a:p>
          <a:p>
            <a:pPr lvl="1"/>
            <a:endParaRPr lang="en-US" sz="2400"/>
          </a:p>
          <a:p>
            <a:pPr lvl="1"/>
            <a:endParaRPr lang="en-US" sz="2400"/>
          </a:p>
          <a:p>
            <a:endParaRPr lang="en-US" sz="2400"/>
          </a:p>
          <a:p>
            <a:pPr marL="0" indent="0">
              <a:buNone/>
            </a:pPr>
            <a:endParaRPr lang="en-US" sz="2400"/>
          </a:p>
        </p:txBody>
      </p:sp>
      <p:pic>
        <p:nvPicPr>
          <p:cNvPr id="5" name="Picture 4">
            <a:extLst>
              <a:ext uri="{FF2B5EF4-FFF2-40B4-BE49-F238E27FC236}">
                <a16:creationId xmlns:a16="http://schemas.microsoft.com/office/drawing/2014/main" id="{11291D14-1414-5D87-9C5D-76830DD7F891}"/>
              </a:ext>
            </a:extLst>
          </p:cNvPr>
          <p:cNvPicPr>
            <a:picLocks noChangeAspect="1"/>
          </p:cNvPicPr>
          <p:nvPr/>
        </p:nvPicPr>
        <p:blipFill>
          <a:blip r:embed="rId3"/>
          <a:stretch>
            <a:fillRect/>
          </a:stretch>
        </p:blipFill>
        <p:spPr>
          <a:xfrm>
            <a:off x="6258341" y="2022003"/>
            <a:ext cx="4851066" cy="3329761"/>
          </a:xfrm>
          <a:prstGeom prst="rect">
            <a:avLst/>
          </a:prstGeom>
        </p:spPr>
      </p:pic>
    </p:spTree>
    <p:extLst>
      <p:ext uri="{BB962C8B-B14F-4D97-AF65-F5344CB8AC3E}">
        <p14:creationId xmlns:p14="http://schemas.microsoft.com/office/powerpoint/2010/main" val="319116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we’re telling the public</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487655"/>
            <a:ext cx="6184899" cy="2614445"/>
          </a:xfrm>
        </p:spPr>
        <p:txBody>
          <a:bodyPr lIns="91440" tIns="45720" rIns="91440" bIns="45720" anchor="t"/>
          <a:lstStyle/>
          <a:p>
            <a:r>
              <a:rPr lang="en-US" sz="2000">
                <a:latin typeface="Helvetica"/>
                <a:cs typeface="Helvetica"/>
              </a:rPr>
              <a:t>Starting June 24, we will begin promoting ORCA on Google Pay, including a press release, social media, online advertising and on public transit. </a:t>
            </a:r>
            <a:endParaRPr lang="en-US" sz="2000"/>
          </a:p>
          <a:p>
            <a:r>
              <a:rPr lang="en-US" sz="2000">
                <a:latin typeface="Helvetica"/>
                <a:cs typeface="Helvetica"/>
              </a:rPr>
              <a:t>We will be directing customers to </a:t>
            </a:r>
            <a:r>
              <a:rPr lang="en-US" sz="2000">
                <a:latin typeface="Helvetica"/>
                <a:cs typeface="Helvetica"/>
                <a:hlinkClick r:id="rId3"/>
              </a:rPr>
              <a:t>https://info.myorca.com/googlepay/</a:t>
            </a:r>
            <a:r>
              <a:rPr lang="en-US" sz="2000">
                <a:latin typeface="Helvetica"/>
                <a:cs typeface="Helvetica"/>
              </a:rPr>
              <a:t> to learn about the product and how to use it. (This link will be live June 24). </a:t>
            </a:r>
          </a:p>
          <a:p>
            <a:r>
              <a:rPr lang="en-US" sz="2000">
                <a:latin typeface="Helvetica"/>
                <a:cs typeface="Helvetica"/>
              </a:rPr>
              <a:t>Public facing information includes clear notice indicating that cards issued by business accounts may not be converted in Google Wallet if the business has not opted in. </a:t>
            </a:r>
            <a:endParaRPr lang="en-US" sz="2000">
              <a:cs typeface="Helvetica"/>
            </a:endParaRPr>
          </a:p>
          <a:p>
            <a:endParaRPr lang="en-US" sz="2400"/>
          </a:p>
          <a:p>
            <a:pPr lvl="1"/>
            <a:endParaRPr lang="en-US" sz="2400"/>
          </a:p>
          <a:p>
            <a:pPr lvl="1"/>
            <a:endParaRPr lang="en-US" sz="2400"/>
          </a:p>
          <a:p>
            <a:endParaRPr lang="en-US" sz="2400"/>
          </a:p>
          <a:p>
            <a:pPr marL="0" indent="0">
              <a:buNone/>
            </a:pPr>
            <a:endParaRPr lang="en-US" sz="2400"/>
          </a:p>
        </p:txBody>
      </p:sp>
      <p:pic>
        <p:nvPicPr>
          <p:cNvPr id="9" name="Picture 8" descr="A screenshot of a web page&#10;&#10;Description automatically generated">
            <a:extLst>
              <a:ext uri="{FF2B5EF4-FFF2-40B4-BE49-F238E27FC236}">
                <a16:creationId xmlns:a16="http://schemas.microsoft.com/office/drawing/2014/main" id="{45B30544-7FFF-296B-76E0-7F855F4C0598}"/>
              </a:ext>
            </a:extLst>
          </p:cNvPr>
          <p:cNvPicPr>
            <a:picLocks noChangeAspect="1"/>
          </p:cNvPicPr>
          <p:nvPr/>
        </p:nvPicPr>
        <p:blipFill>
          <a:blip r:embed="rId4"/>
          <a:stretch>
            <a:fillRect/>
          </a:stretch>
        </p:blipFill>
        <p:spPr>
          <a:xfrm>
            <a:off x="7234602" y="1427784"/>
            <a:ext cx="4378919" cy="3719426"/>
          </a:xfrm>
          <a:prstGeom prst="rect">
            <a:avLst/>
          </a:prstGeom>
          <a:ln>
            <a:solidFill>
              <a:schemeClr val="tx1"/>
            </a:solidFill>
          </a:ln>
        </p:spPr>
      </p:pic>
      <p:pic>
        <p:nvPicPr>
          <p:cNvPr id="5" name="Picture 4" descr="A white background with black text&#10;&#10;Description automatically generated">
            <a:extLst>
              <a:ext uri="{FF2B5EF4-FFF2-40B4-BE49-F238E27FC236}">
                <a16:creationId xmlns:a16="http://schemas.microsoft.com/office/drawing/2014/main" id="{D3ED042F-759A-A95B-DA42-6AABA28B26CE}"/>
              </a:ext>
            </a:extLst>
          </p:cNvPr>
          <p:cNvPicPr>
            <a:picLocks noChangeAspect="1"/>
          </p:cNvPicPr>
          <p:nvPr/>
        </p:nvPicPr>
        <p:blipFill>
          <a:blip r:embed="rId5"/>
          <a:stretch>
            <a:fillRect/>
          </a:stretch>
        </p:blipFill>
        <p:spPr>
          <a:xfrm>
            <a:off x="6782914" y="4646385"/>
            <a:ext cx="4194176" cy="1972804"/>
          </a:xfrm>
          <a:prstGeom prst="rect">
            <a:avLst/>
          </a:prstGeom>
          <a:ln>
            <a:solidFill>
              <a:schemeClr val="tx1"/>
            </a:solidFill>
          </a:ln>
        </p:spPr>
      </p:pic>
    </p:spTree>
    <p:extLst>
      <p:ext uri="{BB962C8B-B14F-4D97-AF65-F5344CB8AC3E}">
        <p14:creationId xmlns:p14="http://schemas.microsoft.com/office/powerpoint/2010/main" val="390281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1" y="1633926"/>
            <a:ext cx="6070599" cy="2647228"/>
          </a:xfrm>
        </p:spPr>
        <p:txBody>
          <a:bodyPr lIns="91440" tIns="45720" rIns="91440" bIns="45720" anchor="t"/>
          <a:lstStyle/>
          <a:p>
            <a:r>
              <a:rPr lang="en-US" sz="2400">
                <a:latin typeface="Helvetica"/>
                <a:cs typeface="Helvetica"/>
              </a:rPr>
              <a:t>We have created a guide for communicating with cardholders based on your plans: </a:t>
            </a:r>
            <a:endParaRPr lang="en-US" sz="2400"/>
          </a:p>
          <a:p>
            <a:pPr lvl="1"/>
            <a:r>
              <a:rPr lang="en-US" sz="2400">
                <a:latin typeface="Helvetica"/>
                <a:cs typeface="Helvetica"/>
              </a:rPr>
              <a:t>Opting in right away</a:t>
            </a:r>
          </a:p>
          <a:p>
            <a:pPr lvl="1"/>
            <a:r>
              <a:rPr lang="en-US" sz="2400">
                <a:latin typeface="Helvetica"/>
                <a:cs typeface="Helvetica"/>
              </a:rPr>
              <a:t>Still deciding or planning to opt in later</a:t>
            </a:r>
          </a:p>
          <a:p>
            <a:pPr lvl="1"/>
            <a:r>
              <a:rPr lang="en-US" sz="2400">
                <a:latin typeface="Helvetica"/>
                <a:cs typeface="Helvetica"/>
              </a:rPr>
              <a:t>Not planning to opt in</a:t>
            </a:r>
          </a:p>
          <a:p>
            <a:pPr marL="0" indent="0">
              <a:buNone/>
            </a:pPr>
            <a:endParaRPr lang="en-US" sz="2400"/>
          </a:p>
          <a:p>
            <a:pPr lvl="2"/>
            <a:endParaRPr lang="en-US" sz="2400"/>
          </a:p>
          <a:p>
            <a:pPr lvl="1"/>
            <a:endParaRPr lang="en-US" sz="2400"/>
          </a:p>
          <a:p>
            <a:pPr lvl="1"/>
            <a:endParaRPr lang="en-US" sz="2400"/>
          </a:p>
          <a:p>
            <a:endParaRPr lang="en-US" sz="2400"/>
          </a:p>
          <a:p>
            <a:pPr marL="0" indent="0">
              <a:buNone/>
            </a:pPr>
            <a:endParaRPr lang="en-US" sz="2400"/>
          </a:p>
        </p:txBody>
      </p:sp>
      <p:pic>
        <p:nvPicPr>
          <p:cNvPr id="6" name="Picture 5" descr="A close-up of a phone&#10;&#10;Description automatically generated">
            <a:extLst>
              <a:ext uri="{FF2B5EF4-FFF2-40B4-BE49-F238E27FC236}">
                <a16:creationId xmlns:a16="http://schemas.microsoft.com/office/drawing/2014/main" id="{334FDD7F-CD8B-4394-5EE8-6D1881D8965F}"/>
              </a:ext>
            </a:extLst>
          </p:cNvPr>
          <p:cNvPicPr>
            <a:picLocks noChangeAspect="1"/>
          </p:cNvPicPr>
          <p:nvPr/>
        </p:nvPicPr>
        <p:blipFill>
          <a:blip r:embed="rId3"/>
          <a:stretch>
            <a:fillRect/>
          </a:stretch>
        </p:blipFill>
        <p:spPr>
          <a:xfrm>
            <a:off x="6680200" y="1352550"/>
            <a:ext cx="4217076" cy="5200650"/>
          </a:xfrm>
          <a:prstGeom prst="rect">
            <a:avLst/>
          </a:prstGeom>
          <a:ln>
            <a:solidFill>
              <a:schemeClr val="tx1"/>
            </a:solidFill>
          </a:ln>
        </p:spPr>
      </p:pic>
      <p:sp>
        <p:nvSpPr>
          <p:cNvPr id="3" name="Title 1">
            <a:extLst>
              <a:ext uri="{FF2B5EF4-FFF2-40B4-BE49-F238E27FC236}">
                <a16:creationId xmlns:a16="http://schemas.microsoft.com/office/drawing/2014/main" id="{C2AC8D59-F9B0-D96C-08DB-A12156648782}"/>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Communicating with Employees</a:t>
            </a:r>
            <a:endParaRPr lang="en-US"/>
          </a:p>
        </p:txBody>
      </p:sp>
    </p:spTree>
    <p:extLst>
      <p:ext uri="{BB962C8B-B14F-4D97-AF65-F5344CB8AC3E}">
        <p14:creationId xmlns:p14="http://schemas.microsoft.com/office/powerpoint/2010/main" val="29325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475C8414-06A3-424A-A255-27707F3D3F23}"/>
              </a:ext>
            </a:extLst>
          </p:cNvPr>
          <p:cNvPicPr>
            <a:picLocks noChangeAspect="1"/>
          </p:cNvPicPr>
          <p:nvPr/>
        </p:nvPicPr>
        <p:blipFill>
          <a:blip r:embed="rId2"/>
          <a:stretch>
            <a:fillRect/>
          </a:stretch>
        </p:blipFill>
        <p:spPr>
          <a:xfrm>
            <a:off x="0" y="2235200"/>
            <a:ext cx="12192000" cy="5407391"/>
          </a:xfrm>
          <a:prstGeom prst="rect">
            <a:avLst/>
          </a:prstGeom>
        </p:spPr>
      </p:pic>
      <p:sp>
        <p:nvSpPr>
          <p:cNvPr id="2" name="Title 1">
            <a:extLst>
              <a:ext uri="{FF2B5EF4-FFF2-40B4-BE49-F238E27FC236}">
                <a16:creationId xmlns:a16="http://schemas.microsoft.com/office/drawing/2014/main" id="{88514A4B-170F-EA64-D354-CF3FC0048BEF}"/>
              </a:ext>
            </a:extLst>
          </p:cNvPr>
          <p:cNvSpPr>
            <a:spLocks noGrp="1"/>
          </p:cNvSpPr>
          <p:nvPr>
            <p:ph type="title"/>
          </p:nvPr>
        </p:nvSpPr>
        <p:spPr>
          <a:xfrm>
            <a:off x="355601" y="455941"/>
            <a:ext cx="11256591" cy="783031"/>
          </a:xfrm>
        </p:spPr>
        <p:txBody>
          <a:bodyPr/>
          <a:lstStyle/>
          <a:p>
            <a:r>
              <a:rPr lang="en-US"/>
              <a:t>New account management </a:t>
            </a:r>
            <a:br>
              <a:rPr lang="en-US"/>
            </a:br>
            <a:r>
              <a:rPr lang="en-US"/>
              <a:t>features demonstration</a:t>
            </a:r>
          </a:p>
        </p:txBody>
      </p:sp>
    </p:spTree>
    <p:extLst>
      <p:ext uri="{BB962C8B-B14F-4D97-AF65-F5344CB8AC3E}">
        <p14:creationId xmlns:p14="http://schemas.microsoft.com/office/powerpoint/2010/main" val="321414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RCA on Google Wallet BA Video Demo">
            <a:hlinkClick r:id="" action="ppaction://media"/>
            <a:extLst>
              <a:ext uri="{FF2B5EF4-FFF2-40B4-BE49-F238E27FC236}">
                <a16:creationId xmlns:a16="http://schemas.microsoft.com/office/drawing/2014/main" id="{399C1BAB-06DE-B238-1B62-830825C04B78}"/>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584853829"/>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4D03D35-05F3-3B4E-81F2-3F9F40627EA1}"/>
              </a:ext>
            </a:extLst>
          </p:cNvPr>
          <p:cNvPicPr>
            <a:picLocks noChangeAspect="1"/>
          </p:cNvPicPr>
          <p:nvPr/>
        </p:nvPicPr>
        <p:blipFill>
          <a:blip r:embed="rId2"/>
          <a:stretch>
            <a:fillRect/>
          </a:stretch>
        </p:blipFill>
        <p:spPr>
          <a:xfrm>
            <a:off x="0" y="1735892"/>
            <a:ext cx="12192000" cy="5302102"/>
          </a:xfrm>
          <a:prstGeom prst="rect">
            <a:avLst/>
          </a:prstGeom>
        </p:spPr>
      </p:pic>
      <p:sp>
        <p:nvSpPr>
          <p:cNvPr id="4" name="Title 3">
            <a:extLst>
              <a:ext uri="{FF2B5EF4-FFF2-40B4-BE49-F238E27FC236}">
                <a16:creationId xmlns:a16="http://schemas.microsoft.com/office/drawing/2014/main" id="{B2E05B0A-614B-8AA2-DB67-9F463F19357B}"/>
              </a:ext>
            </a:extLst>
          </p:cNvPr>
          <p:cNvSpPr>
            <a:spLocks noGrp="1"/>
          </p:cNvSpPr>
          <p:nvPr>
            <p:ph type="title"/>
          </p:nvPr>
        </p:nvSpPr>
        <p:spPr/>
        <p:txBody>
          <a:bodyPr/>
          <a:lstStyle/>
          <a:p>
            <a:r>
              <a:rPr lang="en-US"/>
              <a:t>Timeline and next steps</a:t>
            </a:r>
          </a:p>
        </p:txBody>
      </p:sp>
    </p:spTree>
    <p:extLst>
      <p:ext uri="{BB962C8B-B14F-4D97-AF65-F5344CB8AC3E}">
        <p14:creationId xmlns:p14="http://schemas.microsoft.com/office/powerpoint/2010/main" val="156468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dirty="0">
                  <a:latin typeface="Helvetica" pitchFamily="2" charset="0"/>
                  <a:hlinkClick r:id="rId3"/>
                </a:rPr>
                <a:t>Our ORCA on Google Pay webpage for Choice Customers</a:t>
              </a:r>
              <a:r>
                <a:rPr lang="en-US" dirty="0">
                  <a:latin typeface="Helvetica" pitchFamily="2" charset="0"/>
                </a:rPr>
                <a:t>* is now live. Visit to see support and tools (Slide 13).</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dirty="0">
                  <a:latin typeface="Helvetica"/>
                  <a:cs typeface="Helvetica"/>
                </a:rPr>
                <a:t>Public launch for individual </a:t>
              </a:r>
              <a:r>
                <a:rPr lang="en-US" dirty="0">
                  <a:latin typeface="Helvetica"/>
                  <a:cs typeface="Helvetica"/>
                </a:rPr>
                <a:t>cardholders</a:t>
              </a:r>
              <a:r>
                <a:rPr lang="en-US" sz="1800" dirty="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webpage for Choice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cardholders</a:t>
              </a:r>
              <a:r>
                <a:rPr lang="en-US" sz="1800">
                  <a:latin typeface="Helvetica"/>
                  <a:cs typeface="Helvetica"/>
                </a:rPr>
                <a:t>.</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4"/>
              </a:rPr>
              <a:t>https://info.myorca.com/choice-googlepay/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15127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30A5-E874-A386-8BB5-A7C39EB93BC7}"/>
              </a:ext>
            </a:extLst>
          </p:cNvPr>
          <p:cNvSpPr txBox="1"/>
          <p:nvPr/>
        </p:nvSpPr>
        <p:spPr>
          <a:xfrm>
            <a:off x="699370" y="469726"/>
            <a:ext cx="963460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b="1">
                <a:latin typeface="Helvetica"/>
                <a:cs typeface="Helvetica"/>
              </a:rPr>
              <a:t>Open House Logistics</a:t>
            </a:r>
            <a:endParaRPr lang="en-US" sz="2800" b="1">
              <a:latin typeface="Helvetica" pitchFamily="2" charset="0"/>
              <a:cs typeface="Helvetica" pitchFamily="2" charset="0"/>
            </a:endParaRPr>
          </a:p>
          <a:p>
            <a:pPr marL="285750" indent="-285750">
              <a:spcBef>
                <a:spcPts val="600"/>
              </a:spcBef>
              <a:spcAft>
                <a:spcPts val="600"/>
              </a:spcAft>
              <a:buFont typeface="Arial"/>
              <a:buChar char="•"/>
            </a:pPr>
            <a:r>
              <a:rPr lang="en-US" b="1">
                <a:latin typeface="Helvetica"/>
                <a:cs typeface="Helvetica"/>
              </a:rPr>
              <a:t>Your mic, camera, chat, and reactions have been disabled</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submit a question for Q&amp;A use the link in the chat to the Microsoft Form – questions are moderated by staff and we will try to answer them at the end of the call</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turn on Closed Captions on your screen, follow these steps:</a:t>
            </a:r>
          </a:p>
          <a:p>
            <a:pPr lvl="1">
              <a:spcBef>
                <a:spcPts val="600"/>
              </a:spcBef>
              <a:spcAft>
                <a:spcPts val="600"/>
              </a:spcAft>
            </a:pPr>
            <a:r>
              <a:rPr lang="en-US" b="1">
                <a:latin typeface="Helvetica"/>
                <a:cs typeface="Helvetica"/>
              </a:rPr>
              <a:t>1</a:t>
            </a:r>
            <a:r>
              <a:rPr lang="en-US">
                <a:latin typeface="Helvetica"/>
                <a:cs typeface="Helvetica"/>
              </a:rPr>
              <a:t> Click on the three dots "More" button on the top of your screen</a:t>
            </a:r>
            <a:endParaRPr lang="en-US">
              <a:latin typeface="Helvetica" pitchFamily="2" charset="0"/>
              <a:cs typeface="Helvetica"/>
            </a:endParaRPr>
          </a:p>
          <a:p>
            <a:pPr lvl="1">
              <a:spcBef>
                <a:spcPts val="600"/>
              </a:spcBef>
              <a:spcAft>
                <a:spcPts val="600"/>
              </a:spcAft>
            </a:pPr>
            <a:r>
              <a:rPr lang="en-US" b="1">
                <a:latin typeface="Helvetica"/>
                <a:cs typeface="Helvetica"/>
              </a:rPr>
              <a:t>2</a:t>
            </a:r>
            <a:r>
              <a:rPr lang="en-US">
                <a:latin typeface="Helvetica"/>
                <a:cs typeface="Helvetica"/>
              </a:rPr>
              <a:t> Select "Language and Speech" from the drop down </a:t>
            </a:r>
          </a:p>
          <a:p>
            <a:pPr lvl="1">
              <a:spcBef>
                <a:spcPts val="600"/>
              </a:spcBef>
              <a:spcAft>
                <a:spcPts val="600"/>
              </a:spcAft>
            </a:pPr>
            <a:r>
              <a:rPr lang="en-US" b="1">
                <a:latin typeface="Helvetica"/>
                <a:cs typeface="Helvetica"/>
              </a:rPr>
              <a:t>3</a:t>
            </a:r>
            <a:r>
              <a:rPr lang="en-US">
                <a:latin typeface="Helvetica"/>
                <a:cs typeface="Helvetica"/>
              </a:rPr>
              <a:t> Click "Turn on live captions"</a:t>
            </a:r>
            <a:endParaRPr lang="en-US"/>
          </a:p>
          <a:p>
            <a:pPr marL="742950" lvl="1" indent="-285750">
              <a:spcBef>
                <a:spcPts val="600"/>
              </a:spcBef>
              <a:spcAft>
                <a:spcPts val="600"/>
              </a:spcAft>
              <a:buFont typeface="Courier New"/>
              <a:buChar char="o"/>
            </a:pPr>
            <a:endParaRPr lang="en-US" b="1">
              <a:latin typeface="Helvetica"/>
              <a:cs typeface="Helvetica"/>
            </a:endParaRPr>
          </a:p>
          <a:p>
            <a:pPr marL="742950" lvl="1" indent="-285750">
              <a:spcBef>
                <a:spcPts val="600"/>
              </a:spcBef>
              <a:spcAft>
                <a:spcPts val="600"/>
              </a:spcAft>
              <a:buFont typeface="Courier New"/>
              <a:buChar char="o"/>
            </a:pPr>
            <a:endParaRPr lang="en-US" b="1">
              <a:latin typeface="Helvetica" pitchFamily="2" charset="0"/>
              <a:cs typeface="Helvetica"/>
            </a:endParaRPr>
          </a:p>
          <a:p>
            <a:pPr marL="285750" indent="-285750">
              <a:spcBef>
                <a:spcPts val="600"/>
              </a:spcBef>
              <a:spcAft>
                <a:spcPts val="600"/>
              </a:spcAft>
              <a:buFont typeface="Arial"/>
              <a:buChar char="•"/>
            </a:pPr>
            <a:endParaRPr lang="en-US">
              <a:latin typeface="Helvetica" pitchFamily="2" charset="0"/>
              <a:cs typeface="Helvetica"/>
            </a:endParaRPr>
          </a:p>
        </p:txBody>
      </p:sp>
      <p:pic>
        <p:nvPicPr>
          <p:cNvPr id="2" name="Picture 1" descr="A screenshot of a computer&#10;&#10;Description automatically generated">
            <a:extLst>
              <a:ext uri="{FF2B5EF4-FFF2-40B4-BE49-F238E27FC236}">
                <a16:creationId xmlns:a16="http://schemas.microsoft.com/office/drawing/2014/main" id="{5FCB775C-5B5F-BFF4-86F6-7EC8948B47C2}"/>
              </a:ext>
            </a:extLst>
          </p:cNvPr>
          <p:cNvPicPr>
            <a:picLocks noChangeAspect="1"/>
          </p:cNvPicPr>
          <p:nvPr/>
        </p:nvPicPr>
        <p:blipFill>
          <a:blip r:embed="rId3"/>
          <a:stretch>
            <a:fillRect/>
          </a:stretch>
        </p:blipFill>
        <p:spPr>
          <a:xfrm>
            <a:off x="4377182" y="3601462"/>
            <a:ext cx="7395887" cy="3057583"/>
          </a:xfrm>
          <a:prstGeom prst="rect">
            <a:avLst/>
          </a:prstGeom>
        </p:spPr>
      </p:pic>
      <p:sp>
        <p:nvSpPr>
          <p:cNvPr id="5" name="Arrow: Left 4">
            <a:extLst>
              <a:ext uri="{FF2B5EF4-FFF2-40B4-BE49-F238E27FC236}">
                <a16:creationId xmlns:a16="http://schemas.microsoft.com/office/drawing/2014/main" id="{C8033AC0-5470-0D67-DF2F-D46DED9AC6B5}"/>
              </a:ext>
            </a:extLst>
          </p:cNvPr>
          <p:cNvSpPr/>
          <p:nvPr/>
        </p:nvSpPr>
        <p:spPr>
          <a:xfrm rot="8880000">
            <a:off x="7284915" y="4198069"/>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718947B-E263-AB0A-5A0A-A8658E927C40}"/>
              </a:ext>
            </a:extLst>
          </p:cNvPr>
          <p:cNvSpPr/>
          <p:nvPr/>
        </p:nvSpPr>
        <p:spPr>
          <a:xfrm rot="300000">
            <a:off x="10358795" y="5416719"/>
            <a:ext cx="884486" cy="56750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3724B70-B0B3-B418-90B2-3C648A50D4B3}"/>
              </a:ext>
            </a:extLst>
          </p:cNvPr>
          <p:cNvSpPr/>
          <p:nvPr/>
        </p:nvSpPr>
        <p:spPr>
          <a:xfrm rot="9420000">
            <a:off x="5148619" y="5631956"/>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AD501234-E933-B78B-EEAA-B91027DBF0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05184" y="4224402"/>
            <a:ext cx="914400" cy="914400"/>
          </a:xfrm>
          <a:prstGeom prst="rect">
            <a:avLst/>
          </a:prstGeom>
        </p:spPr>
      </p:pic>
      <p:pic>
        <p:nvPicPr>
          <p:cNvPr id="10" name="Graphic 9" descr="Badge with solid fill">
            <a:extLst>
              <a:ext uri="{FF2B5EF4-FFF2-40B4-BE49-F238E27FC236}">
                <a16:creationId xmlns:a16="http://schemas.microsoft.com/office/drawing/2014/main" id="{E4234A55-6C89-EC92-3C66-F56A9D6B286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05787" y="4788074"/>
            <a:ext cx="914400" cy="914400"/>
          </a:xfrm>
          <a:prstGeom prst="rect">
            <a:avLst/>
          </a:prstGeom>
        </p:spPr>
      </p:pic>
      <p:pic>
        <p:nvPicPr>
          <p:cNvPr id="11" name="Graphic 10" descr="Badge 3 with solid fill">
            <a:extLst>
              <a:ext uri="{FF2B5EF4-FFF2-40B4-BE49-F238E27FC236}">
                <a16:creationId xmlns:a16="http://schemas.microsoft.com/office/drawing/2014/main" id="{DBE92239-8560-26D1-6F05-E94F8EB3361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94964" y="5111662"/>
            <a:ext cx="914400" cy="914400"/>
          </a:xfrm>
          <a:prstGeom prst="rect">
            <a:avLst/>
          </a:prstGeom>
        </p:spPr>
      </p:pic>
    </p:spTree>
    <p:extLst>
      <p:ext uri="{BB962C8B-B14F-4D97-AF65-F5344CB8AC3E}">
        <p14:creationId xmlns:p14="http://schemas.microsoft.com/office/powerpoint/2010/main" val="214459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https://info.myorca.com/choice-googlepay/</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grpSp>
        <p:nvGrpSpPr>
          <p:cNvPr id="23" name="Group 22">
            <a:extLst>
              <a:ext uri="{FF2B5EF4-FFF2-40B4-BE49-F238E27FC236}">
                <a16:creationId xmlns:a16="http://schemas.microsoft.com/office/drawing/2014/main" id="{335359BB-6803-110A-BBF4-5319D23A825B}"/>
              </a:ext>
            </a:extLst>
          </p:cNvPr>
          <p:cNvGrpSpPr/>
          <p:nvPr/>
        </p:nvGrpSpPr>
        <p:grpSpPr>
          <a:xfrm>
            <a:off x="1710690" y="1562619"/>
            <a:ext cx="8770620" cy="4146460"/>
            <a:chOff x="527399" y="1562620"/>
            <a:chExt cx="8770620" cy="4146460"/>
          </a:xfrm>
        </p:grpSpPr>
        <p:sp>
          <p:nvSpPr>
            <p:cNvPr id="7" name="Google Shape;475;p18">
              <a:extLst>
                <a:ext uri="{FF2B5EF4-FFF2-40B4-BE49-F238E27FC236}">
                  <a16:creationId xmlns:a16="http://schemas.microsoft.com/office/drawing/2014/main" id="{93E7BE8F-4ECD-CCA1-FC01-37DFCCC37FF3}"/>
                </a:ext>
              </a:extLst>
            </p:cNvPr>
            <p:cNvSpPr/>
            <p:nvPr/>
          </p:nvSpPr>
          <p:spPr>
            <a:xfrm>
              <a:off x="5233086" y="1562621"/>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7609006" y="1562620"/>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73;p18">
              <a:extLst>
                <a:ext uri="{FF2B5EF4-FFF2-40B4-BE49-F238E27FC236}">
                  <a16:creationId xmlns:a16="http://schemas.microsoft.com/office/drawing/2014/main" id="{74D8E30E-6E3D-EC87-F32A-09718EEB7316}"/>
                </a:ext>
              </a:extLst>
            </p:cNvPr>
            <p:cNvSpPr/>
            <p:nvPr/>
          </p:nvSpPr>
          <p:spPr>
            <a:xfrm>
              <a:off x="527399" y="1562621"/>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2880276" y="1562621"/>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527399" y="1562621"/>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2880201" y="1562621"/>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5233002" y="1562621"/>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587889" y="2668116"/>
              <a:ext cx="1530390" cy="2571850"/>
            </a:xfrm>
            <a:prstGeom prst="rect">
              <a:avLst/>
            </a:prstGeom>
            <a:noFill/>
            <a:ln>
              <a:noFill/>
            </a:ln>
          </p:spPr>
          <p:txBody>
            <a:bodyPr spcFirstLastPara="1" wrap="square" lIns="91425" tIns="91425" rIns="91425" bIns="91425" anchor="t" anchorCtr="0">
              <a:noAutofit/>
            </a:bodyPr>
            <a:lstStyle/>
            <a:p>
              <a:pPr algn="ctr"/>
              <a:r>
                <a:rPr lang="en-US" sz="1600" dirty="0">
                  <a:latin typeface="Helvetica" pitchFamily="2" charset="0"/>
                </a:rPr>
                <a:t>Visit </a:t>
              </a:r>
              <a:r>
                <a:rPr lang="en-US" sz="1600" dirty="0">
                  <a:latin typeface="Helvetica" pitchFamily="2" charset="0"/>
                  <a:hlinkClick r:id="rId4"/>
                </a:rPr>
                <a:t>our ORCA on Google Pay webpage for Choice Customers</a:t>
              </a:r>
              <a:r>
                <a:rPr lang="en-US" sz="1600" dirty="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830615" y="1834367"/>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Fira Sans Extra Condensed"/>
                  <a:ea typeface="Fira Sans Extra Condensed"/>
                  <a:cs typeface="Fira Sans Extra Condensed"/>
                  <a:sym typeface="Fira Sans Extra Condensed"/>
                </a:rPr>
                <a:t>01</a:t>
              </a:r>
              <a:endParaRPr sz="4000" b="1" dirty="0">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3183492" y="1834367"/>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5536302" y="1834367"/>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7889094" y="1834367"/>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Fira Sans Extra Condensed"/>
                  <a:ea typeface="Fira Sans Extra Condensed"/>
                  <a:cs typeface="Fira Sans Extra Condensed"/>
                  <a:sym typeface="Fira Sans Extra Condensed"/>
                </a:rPr>
                <a:t>04</a:t>
              </a:r>
              <a:endParaRPr sz="4000" b="1" dirty="0">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2917723" y="2668116"/>
              <a:ext cx="1651369" cy="923330"/>
            </a:xfrm>
            <a:prstGeom prst="rect">
              <a:avLst/>
            </a:prstGeom>
            <a:noFill/>
          </p:spPr>
          <p:txBody>
            <a:bodyPr wrap="square">
              <a:spAutoFit/>
            </a:bodyPr>
            <a:lstStyle/>
            <a:p>
              <a:pPr algn="ctr"/>
              <a:r>
                <a:rPr lang="en-US" sz="1800" dirty="0">
                  <a:latin typeface="Helvetica" pitchFamily="2" charset="0"/>
                </a:rPr>
                <a:t>Fill out form on the website.</a:t>
              </a:r>
            </a:p>
          </p:txBody>
        </p:sp>
        <p:sp>
          <p:nvSpPr>
            <p:cNvPr id="4" name="TextBox 3">
              <a:extLst>
                <a:ext uri="{FF2B5EF4-FFF2-40B4-BE49-F238E27FC236}">
                  <a16:creationId xmlns:a16="http://schemas.microsoft.com/office/drawing/2014/main" id="{3020CE74-BE01-642F-126C-B09DF3FA8E5C}"/>
                </a:ext>
              </a:extLst>
            </p:cNvPr>
            <p:cNvSpPr txBox="1"/>
            <p:nvPr/>
          </p:nvSpPr>
          <p:spPr>
            <a:xfrm>
              <a:off x="5251823" y="2668116"/>
              <a:ext cx="1651369" cy="1477328"/>
            </a:xfrm>
            <a:prstGeom prst="rect">
              <a:avLst/>
            </a:prstGeom>
            <a:noFill/>
          </p:spPr>
          <p:txBody>
            <a:bodyPr wrap="square" lIns="91440" tIns="45720" rIns="91440" bIns="45720" anchor="t">
              <a:spAutoFit/>
            </a:bodyPr>
            <a:lstStyle/>
            <a:p>
              <a:pPr algn="ctr"/>
              <a:r>
                <a:rPr lang="en-US" sz="1800" dirty="0">
                  <a:latin typeface="Helvetica"/>
                  <a:cs typeface="Helvetica"/>
                </a:rPr>
                <a:t>Your business account agent will complete the opt in process.**</a:t>
              </a:r>
              <a:endParaRPr lang="en-US" sz="1800" dirty="0">
                <a:latin typeface="Helvetica" pitchFamily="2" charset="0"/>
              </a:endParaRPr>
            </a:p>
          </p:txBody>
        </p:sp>
        <p:sp>
          <p:nvSpPr>
            <p:cNvPr id="8" name="TextBox 7">
              <a:extLst>
                <a:ext uri="{FF2B5EF4-FFF2-40B4-BE49-F238E27FC236}">
                  <a16:creationId xmlns:a16="http://schemas.microsoft.com/office/drawing/2014/main" id="{4F0290F9-3772-AAC0-F579-9283B09F7BA5}"/>
                </a:ext>
              </a:extLst>
            </p:cNvPr>
            <p:cNvSpPr txBox="1"/>
            <p:nvPr/>
          </p:nvSpPr>
          <p:spPr>
            <a:xfrm>
              <a:off x="7614050" y="2668116"/>
              <a:ext cx="1651371" cy="2308324"/>
            </a:xfrm>
            <a:prstGeom prst="rect">
              <a:avLst/>
            </a:prstGeom>
            <a:noFill/>
          </p:spPr>
          <p:txBody>
            <a:bodyPr wrap="square">
              <a:spAutoFit/>
            </a:bodyPr>
            <a:lstStyle/>
            <a:p>
              <a:pPr algn="ctr"/>
              <a:r>
                <a:rPr lang="en-US" sz="1800" dirty="0">
                  <a:latin typeface="Helvetica" pitchFamily="2" charset="0"/>
                </a:rPr>
                <a:t>You will receive a confirmation email that your account has been enabled for Google Pay.</a:t>
              </a:r>
            </a:p>
          </p:txBody>
        </p:sp>
      </p:grpSp>
    </p:spTree>
    <p:extLst>
      <p:ext uri="{BB962C8B-B14F-4D97-AF65-F5344CB8AC3E}">
        <p14:creationId xmlns:p14="http://schemas.microsoft.com/office/powerpoint/2010/main" val="408558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Discussion and Q&amp;A</a:t>
            </a:r>
            <a:endParaRPr lang="en-US"/>
          </a:p>
        </p:txBody>
      </p:sp>
    </p:spTree>
    <p:extLst>
      <p:ext uri="{BB962C8B-B14F-4D97-AF65-F5344CB8AC3E}">
        <p14:creationId xmlns:p14="http://schemas.microsoft.com/office/powerpoint/2010/main" val="36871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Does our business have a choice to offer cardholders the ability to convert their cards?</a:t>
            </a:r>
          </a:p>
          <a:p>
            <a:pPr algn="ctr"/>
            <a:br>
              <a:rPr lang="en-US" sz="2800">
                <a:latin typeface="Helvetica"/>
              </a:rPr>
            </a:br>
            <a:r>
              <a:rPr lang="en-US" sz="2800">
                <a:latin typeface="Helvetica"/>
              </a:rPr>
              <a:t>Yes, you have the choice to opt in to this feature on your account. If you do not wish to do so, no action is required by you. </a:t>
            </a:r>
            <a:endParaRPr lang="en-US" sz="2800">
              <a:latin typeface="Helvetica" pitchFamily="2" charset="0"/>
            </a:endParaRPr>
          </a:p>
        </p:txBody>
      </p:sp>
    </p:spTree>
    <p:extLst>
      <p:ext uri="{BB962C8B-B14F-4D97-AF65-F5344CB8AC3E}">
        <p14:creationId xmlns:p14="http://schemas.microsoft.com/office/powerpoint/2010/main" val="27819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Helvetica"/>
                <a:cs typeface="Helvetica"/>
              </a:rPr>
              <a:t>How do we opt in?</a:t>
            </a:r>
          </a:p>
          <a:p>
            <a:pPr algn="ctr"/>
            <a:br>
              <a:rPr lang="en-US" sz="2800" dirty="0">
                <a:latin typeface="Helvetica"/>
              </a:rPr>
            </a:br>
            <a:r>
              <a:rPr lang="en-US" sz="2800" dirty="0">
                <a:latin typeface="Helvetica"/>
              </a:rPr>
              <a:t>Visit </a:t>
            </a:r>
            <a:r>
              <a:rPr lang="en-US" sz="2800" dirty="0">
                <a:latin typeface="Helvetica"/>
                <a:hlinkClick r:id="rId2"/>
              </a:rPr>
              <a:t>https://info.myorca.com/choice-googlepay/</a:t>
            </a:r>
            <a:r>
              <a:rPr lang="en-US" sz="2800" dirty="0">
                <a:latin typeface="Helvetica"/>
              </a:rPr>
              <a:t> to review more information about ORCA on Google Pay and fill out the opt-in request form. Once you submit a form your Business Account representative will complete the process and notify you when your cardholders can start converting their plastic ORCA card to a digital ORCA card in Google Wallet.</a:t>
            </a:r>
            <a:endParaRPr lang="en-US" sz="2800" dirty="0">
              <a:latin typeface="Helvetica" pitchFamily="2" charset="0"/>
            </a:endParaRPr>
          </a:p>
        </p:txBody>
      </p:sp>
    </p:spTree>
    <p:extLst>
      <p:ext uri="{BB962C8B-B14F-4D97-AF65-F5344CB8AC3E}">
        <p14:creationId xmlns:p14="http://schemas.microsoft.com/office/powerpoint/2010/main" val="364212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37CB61-745C-AEE6-7072-F01944258B4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When will this feature become available on other operating systems?</a:t>
            </a:r>
          </a:p>
          <a:p>
            <a:pPr algn="ctr"/>
            <a:br>
              <a:rPr lang="en-US" sz="2800">
                <a:latin typeface="Helvetica"/>
              </a:rPr>
            </a:br>
            <a:r>
              <a:rPr lang="en-US" sz="2800">
                <a:latin typeface="Helvetica"/>
              </a:rPr>
              <a:t>We are committed to bringing the convenience of mobile payments to all our customers. We will share any new information as it becomes available. To get the latest updates on ORCA, follow us on social media </a:t>
            </a:r>
            <a:r>
              <a:rPr lang="en-US" sz="2800">
                <a:latin typeface="Helvetica"/>
                <a:hlinkClick r:id="rId2"/>
              </a:rPr>
              <a:t>@TheORCACard</a:t>
            </a:r>
            <a:r>
              <a:rPr lang="en-US" sz="2800">
                <a:latin typeface="Helvetica"/>
              </a:rPr>
              <a:t> or </a:t>
            </a:r>
            <a:r>
              <a:rPr lang="en-US" sz="2800">
                <a:latin typeface="Helvetica"/>
                <a:hlinkClick r:id="rId3"/>
              </a:rPr>
              <a:t>sign up for our monthly newsletter</a:t>
            </a:r>
            <a:r>
              <a:rPr lang="en-US" sz="2800">
                <a:latin typeface="Helvetica"/>
              </a:rPr>
              <a:t>. </a:t>
            </a:r>
            <a:endParaRPr lang="en-US" sz="2800">
              <a:latin typeface="Helvetica" pitchFamily="2" charset="0"/>
            </a:endParaRPr>
          </a:p>
        </p:txBody>
      </p:sp>
    </p:spTree>
    <p:extLst>
      <p:ext uri="{BB962C8B-B14F-4D97-AF65-F5344CB8AC3E}">
        <p14:creationId xmlns:p14="http://schemas.microsoft.com/office/powerpoint/2010/main" val="170210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EC75ED-2DC9-C03D-1B12-F70EE2DC33C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we reuse plastic cards that have been converted to digital ORCA cards in Google Wallet? </a:t>
            </a:r>
          </a:p>
          <a:p>
            <a:pPr algn="ctr"/>
            <a:br>
              <a:rPr lang="en-US" sz="2800">
                <a:latin typeface="Helvetica"/>
              </a:rPr>
            </a:br>
            <a:r>
              <a:rPr lang="en-US" sz="2800">
                <a:latin typeface="Helvetica"/>
              </a:rPr>
              <a:t>No, for security purposes when a plastic card is converted to a digital ORCA card in Google Wallet, it is permanently disabled. All E-Purse and pass products will be automatically moved to the new digital card. </a:t>
            </a:r>
            <a:endParaRPr lang="en-US" sz="2800">
              <a:latin typeface="Helvetica" pitchFamily="2" charset="0"/>
            </a:endParaRPr>
          </a:p>
        </p:txBody>
      </p:sp>
    </p:spTree>
    <p:extLst>
      <p:ext uri="{BB962C8B-B14F-4D97-AF65-F5344CB8AC3E}">
        <p14:creationId xmlns:p14="http://schemas.microsoft.com/office/powerpoint/2010/main" val="237462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a cardholder return a digital ORCA card to us for future use? </a:t>
            </a:r>
          </a:p>
          <a:p>
            <a:pPr algn="ctr"/>
            <a:br>
              <a:rPr lang="en-US" sz="2800">
                <a:latin typeface="Helvetica"/>
              </a:rPr>
            </a:br>
            <a:r>
              <a:rPr lang="en-US" sz="1100">
                <a:effectLst/>
                <a:latin typeface="Helvetica" pitchFamily="2" charset="0"/>
              </a:rPr>
              <a:t> </a:t>
            </a:r>
            <a:r>
              <a:rPr lang="en-US" sz="2800">
                <a:latin typeface="Helvetica" pitchFamily="2" charset="0"/>
              </a:rPr>
              <a:t>No, a </a:t>
            </a:r>
            <a:r>
              <a:rPr lang="en-US" sz="2800">
                <a:effectLst/>
                <a:latin typeface="Helvetica" pitchFamily="2" charset="0"/>
              </a:rPr>
              <a:t>digital ORCA card resides in the user's Google Wallet and cannot physically be returned to you for re-issuance. We can, however, transfer any active products on the digital ORCA card to another card on your business account.</a:t>
            </a:r>
          </a:p>
          <a:p>
            <a:pPr algn="ctr"/>
            <a:endParaRPr lang="en-US" sz="2800">
              <a:latin typeface="Helvetica" pitchFamily="2" charset="0"/>
            </a:endParaRPr>
          </a:p>
        </p:txBody>
      </p:sp>
    </p:spTree>
    <p:extLst>
      <p:ext uri="{BB962C8B-B14F-4D97-AF65-F5344CB8AC3E}">
        <p14:creationId xmlns:p14="http://schemas.microsoft.com/office/powerpoint/2010/main" val="104807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effectLst/>
                <a:latin typeface="Helvetica" pitchFamily="2" charset="0"/>
              </a:rPr>
              <a:t>Where will I find the new digital ORCA card numbers on my business account?</a:t>
            </a:r>
          </a:p>
          <a:p>
            <a:pPr algn="ctr"/>
            <a:endParaRPr lang="en-US" sz="2800">
              <a:latin typeface="Helvetica"/>
            </a:endParaRPr>
          </a:p>
          <a:p>
            <a:pPr algn="ctr"/>
            <a:r>
              <a:rPr lang="en-US" sz="2800">
                <a:effectLst/>
                <a:latin typeface="Helvetica" pitchFamily="2" charset="0"/>
              </a:rPr>
              <a:t>Both the original plastic ORCA card number and the new digital ORCA card number will be listed on your manage cards page in </a:t>
            </a:r>
            <a:r>
              <a:rPr lang="en-US" sz="2800" err="1">
                <a:effectLst/>
                <a:latin typeface="Helvetica" pitchFamily="2" charset="0"/>
              </a:rPr>
              <a:t>myORCA.com</a:t>
            </a:r>
            <a:r>
              <a:rPr lang="en-US" sz="2800">
                <a:effectLst/>
                <a:latin typeface="Helvetica" pitchFamily="2" charset="0"/>
              </a:rPr>
              <a:t>. You may also export a list of all cards on your account using the Export feature on that page. NOTE: some new columns and filter options will be visible before you opt in.</a:t>
            </a:r>
          </a:p>
        </p:txBody>
      </p:sp>
    </p:spTree>
    <p:extLst>
      <p:ext uri="{BB962C8B-B14F-4D97-AF65-F5344CB8AC3E}">
        <p14:creationId xmlns:p14="http://schemas.microsoft.com/office/powerpoint/2010/main" val="187857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424FFA-0DAF-FDAB-5B77-C5D21552C5F5}"/>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Still have questions?</a:t>
            </a:r>
          </a:p>
          <a:p>
            <a:pPr algn="ctr"/>
            <a:endParaRPr lang="en-US" sz="2800">
              <a:latin typeface="Helvetica"/>
            </a:endParaRPr>
          </a:p>
          <a:p>
            <a:pPr algn="ctr"/>
            <a:r>
              <a:rPr lang="en-US" sz="2800">
                <a:latin typeface="Helvetica"/>
              </a:rPr>
              <a:t>We’ll now answer questions submitted using the linked Microsoft Form! </a:t>
            </a:r>
            <a:endParaRPr lang="en-US" sz="2800">
              <a:latin typeface="Helvetica"/>
              <a:cs typeface="Helvetica"/>
            </a:endParaRPr>
          </a:p>
          <a:p>
            <a:pPr algn="ctr"/>
            <a:r>
              <a:rPr lang="en-US" sz="2800">
                <a:latin typeface="Helvetica"/>
              </a:rPr>
              <a:t>*You can continue to submit questions after the meeting - staff will follow-up with you after the meeting if you include your contact information.</a:t>
            </a:r>
            <a:endParaRPr lang="en-US" sz="2800">
              <a:latin typeface="Helvetica"/>
              <a:cs typeface="Helvetica"/>
            </a:endParaRPr>
          </a:p>
          <a:p>
            <a:pPr algn="ctr"/>
            <a:endParaRPr lang="en-US" sz="2800">
              <a:latin typeface="Helvetica"/>
              <a:cs typeface="Helvetica"/>
            </a:endParaRPr>
          </a:p>
          <a:p>
            <a:pPr algn="ctr"/>
            <a:r>
              <a:rPr lang="en-US" sz="2800">
                <a:latin typeface="Helvetica"/>
              </a:rPr>
              <a:t>Visit </a:t>
            </a:r>
            <a:r>
              <a:rPr lang="en-US" sz="2800">
                <a:latin typeface="Helvetica"/>
                <a:hlinkClick r:id="rId2"/>
              </a:rPr>
              <a:t>https://info.myorca.com/passport-googlepay/</a:t>
            </a:r>
            <a:r>
              <a:rPr lang="en-US" sz="2800">
                <a:latin typeface="Helvetica"/>
              </a:rPr>
              <a:t> to view our detailed Business Account FAQ for more answers. </a:t>
            </a:r>
            <a:endParaRPr lang="en-US" sz="2800">
              <a:latin typeface="Helvetica" pitchFamily="2" charset="0"/>
            </a:endParaRPr>
          </a:p>
        </p:txBody>
      </p:sp>
    </p:spTree>
    <p:extLst>
      <p:ext uri="{BB962C8B-B14F-4D97-AF65-F5344CB8AC3E}">
        <p14:creationId xmlns:p14="http://schemas.microsoft.com/office/powerpoint/2010/main" val="134431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ECC6-6FEC-5E47-B8A7-5F2B622901C8}"/>
              </a:ext>
            </a:extLst>
          </p:cNvPr>
          <p:cNvSpPr txBox="1">
            <a:spLocks/>
          </p:cNvSpPr>
          <p:nvPr/>
        </p:nvSpPr>
        <p:spPr>
          <a:xfrm>
            <a:off x="571786" y="2817978"/>
            <a:ext cx="11048427" cy="7830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Helvetica" pitchFamily="2" charset="0"/>
              </a:rPr>
              <a:t>Thank you.</a:t>
            </a:r>
          </a:p>
        </p:txBody>
      </p:sp>
    </p:spTree>
    <p:extLst>
      <p:ext uri="{BB962C8B-B14F-4D97-AF65-F5344CB8AC3E}">
        <p14:creationId xmlns:p14="http://schemas.microsoft.com/office/powerpoint/2010/main" val="203754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A3B-280B-2140-B8BF-3BDBF4EB690E}"/>
              </a:ext>
            </a:extLst>
          </p:cNvPr>
          <p:cNvSpPr txBox="1">
            <a:spLocks/>
          </p:cNvSpPr>
          <p:nvPr/>
        </p:nvSpPr>
        <p:spPr>
          <a:xfrm>
            <a:off x="563765" y="569080"/>
            <a:ext cx="11048427" cy="786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Helvetica" pitchFamily="2" charset="0"/>
              </a:rPr>
              <a:t>Agenda</a:t>
            </a:r>
          </a:p>
        </p:txBody>
      </p:sp>
      <p:sp>
        <p:nvSpPr>
          <p:cNvPr id="3" name="Content Placeholder 2">
            <a:extLst>
              <a:ext uri="{FF2B5EF4-FFF2-40B4-BE49-F238E27FC236}">
                <a16:creationId xmlns:a16="http://schemas.microsoft.com/office/drawing/2014/main" id="{269DEC10-56EC-FE47-8982-7E102457C0B1}"/>
              </a:ext>
            </a:extLst>
          </p:cNvPr>
          <p:cNvSpPr txBox="1">
            <a:spLocks/>
          </p:cNvSpPr>
          <p:nvPr/>
        </p:nvSpPr>
        <p:spPr>
          <a:xfrm>
            <a:off x="563764" y="1575747"/>
            <a:ext cx="11048427" cy="4849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0" i="0" u="none" strike="noStrike">
                <a:solidFill>
                  <a:srgbClr val="000000"/>
                </a:solidFill>
                <a:effectLst/>
                <a:latin typeface="Aptos"/>
              </a:rPr>
              <a:t>Introduction to ORCA </a:t>
            </a:r>
            <a:r>
              <a:rPr lang="en-US">
                <a:solidFill>
                  <a:srgbClr val="000000"/>
                </a:solidFill>
                <a:latin typeface="Aptos"/>
              </a:rPr>
              <a:t>on</a:t>
            </a:r>
            <a:r>
              <a:rPr lang="en-US" b="0" i="0" u="none" strike="noStrike">
                <a:solidFill>
                  <a:srgbClr val="000000"/>
                </a:solidFill>
                <a:effectLst/>
                <a:latin typeface="Aptos"/>
              </a:rPr>
              <a:t> Google Pay</a:t>
            </a:r>
          </a:p>
          <a:p>
            <a:pPr marL="0" indent="0">
              <a:spcBef>
                <a:spcPts val="0"/>
              </a:spcBef>
              <a:buNone/>
            </a:pPr>
            <a:r>
              <a:rPr lang="en-US" b="0" i="0" u="none" strike="noStrike">
                <a:solidFill>
                  <a:srgbClr val="000000"/>
                </a:solidFill>
                <a:effectLst/>
                <a:latin typeface="Aptos"/>
              </a:rPr>
              <a:t>What </a:t>
            </a:r>
            <a:r>
              <a:rPr lang="en-US">
                <a:solidFill>
                  <a:srgbClr val="000000"/>
                </a:solidFill>
                <a:latin typeface="Aptos"/>
              </a:rPr>
              <a:t>businesses need to know</a:t>
            </a:r>
          </a:p>
          <a:p>
            <a:pPr marL="0" indent="0">
              <a:spcBef>
                <a:spcPts val="0"/>
              </a:spcBef>
              <a:buNone/>
            </a:pPr>
            <a:r>
              <a:rPr lang="en-US">
                <a:solidFill>
                  <a:srgbClr val="000000"/>
                </a:solidFill>
                <a:latin typeface="Aptos"/>
              </a:rPr>
              <a:t>New myORCA.com account management features</a:t>
            </a:r>
            <a:r>
              <a:rPr lang="en-US" b="0" i="0" u="none" strike="noStrike">
                <a:solidFill>
                  <a:srgbClr val="000000"/>
                </a:solidFill>
                <a:effectLst/>
                <a:latin typeface="Aptos"/>
              </a:rPr>
              <a:t> </a:t>
            </a:r>
          </a:p>
          <a:p>
            <a:pPr marL="0" indent="0">
              <a:spcBef>
                <a:spcPts val="0"/>
              </a:spcBef>
              <a:buNone/>
            </a:pPr>
            <a:r>
              <a:rPr lang="en-US">
                <a:solidFill>
                  <a:srgbClr val="000000"/>
                </a:solidFill>
                <a:latin typeface="Aptos"/>
                <a:cs typeface="Calibri"/>
              </a:rPr>
              <a:t>Timeline and next steps</a:t>
            </a:r>
          </a:p>
          <a:p>
            <a:pPr marL="0" indent="0">
              <a:spcBef>
                <a:spcPts val="0"/>
              </a:spcBef>
              <a:buNone/>
            </a:pPr>
            <a:r>
              <a:rPr lang="en-US">
                <a:solidFill>
                  <a:srgbClr val="000000"/>
                </a:solidFill>
                <a:latin typeface="Aptos"/>
                <a:cs typeface="Calibri"/>
              </a:rPr>
              <a:t>Q&amp;A</a:t>
            </a:r>
            <a:endParaRPr lang="en-US">
              <a:latin typeface="Helvetica" pitchFamily="2" charset="0"/>
            </a:endParaRPr>
          </a:p>
          <a:p>
            <a:pPr>
              <a:lnSpc>
                <a:spcPct val="100000"/>
              </a:lnSpc>
              <a:spcBef>
                <a:spcPts val="600"/>
              </a:spcBef>
              <a:spcAft>
                <a:spcPts val="600"/>
              </a:spcAft>
            </a:pPr>
            <a:endParaRPr lang="en-US">
              <a:latin typeface="Helvetica" pitchFamily="2" charset="0"/>
            </a:endParaRPr>
          </a:p>
          <a:p>
            <a:pPr marL="0" indent="0">
              <a:lnSpc>
                <a:spcPct val="100000"/>
              </a:lnSpc>
              <a:spcBef>
                <a:spcPts val="600"/>
              </a:spcBef>
              <a:spcAft>
                <a:spcPts val="600"/>
              </a:spcAft>
              <a:buNone/>
            </a:pPr>
            <a:endParaRPr lang="en-US">
              <a:latin typeface="Helvetica" pitchFamily="2" charset="0"/>
            </a:endParaRPr>
          </a:p>
        </p:txBody>
      </p:sp>
    </p:spTree>
    <p:extLst>
      <p:ext uri="{BB962C8B-B14F-4D97-AF65-F5344CB8AC3E}">
        <p14:creationId xmlns:p14="http://schemas.microsoft.com/office/powerpoint/2010/main" val="235814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Introducing ORCA on Google Pay</a:t>
            </a:r>
            <a:endParaRPr lang="en-US"/>
          </a:p>
        </p:txBody>
      </p:sp>
    </p:spTree>
    <p:extLst>
      <p:ext uri="{BB962C8B-B14F-4D97-AF65-F5344CB8AC3E}">
        <p14:creationId xmlns:p14="http://schemas.microsoft.com/office/powerpoint/2010/main" val="92196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Confidentiality statement</a:t>
            </a:r>
            <a:endParaRPr lang="en-US"/>
          </a:p>
        </p:txBody>
      </p:sp>
      <p:sp>
        <p:nvSpPr>
          <p:cNvPr id="6" name="Content Placeholder 2">
            <a:extLst>
              <a:ext uri="{FF2B5EF4-FFF2-40B4-BE49-F238E27FC236}">
                <a16:creationId xmlns:a16="http://schemas.microsoft.com/office/drawing/2014/main" id="{7B993D67-EDA5-B141-227A-1DAC0D71DAC2}"/>
              </a:ext>
            </a:extLst>
          </p:cNvPr>
          <p:cNvSpPr>
            <a:spLocks noGrp="1"/>
          </p:cNvSpPr>
          <p:nvPr>
            <p:ph idx="1"/>
          </p:nvPr>
        </p:nvSpPr>
        <p:spPr>
          <a:xfrm>
            <a:off x="2384601" y="2909088"/>
            <a:ext cx="7198590" cy="3176740"/>
          </a:xfrm>
        </p:spPr>
        <p:txBody>
          <a:bodyPr/>
          <a:lstStyle/>
          <a:p>
            <a:pPr marL="0" indent="0" algn="ctr">
              <a:buNone/>
            </a:pPr>
            <a:r>
              <a:rPr lang="en-US" sz="3600">
                <a:solidFill>
                  <a:srgbClr val="FF0000"/>
                </a:solidFill>
              </a:rPr>
              <a:t>Please do not share this information outside your organization, it is confidential and for your internal use only prior to the public launch date. </a:t>
            </a:r>
            <a:endParaRPr lang="en-US" sz="3600">
              <a:solidFill>
                <a:srgbClr val="FF0000"/>
              </a:solidFill>
              <a:highlight>
                <a:srgbClr val="FFFF00"/>
              </a:highlight>
            </a:endParaRPr>
          </a:p>
        </p:txBody>
      </p:sp>
      <p:pic>
        <p:nvPicPr>
          <p:cNvPr id="4" name="Graphic 3" descr="Warning outline">
            <a:extLst>
              <a:ext uri="{FF2B5EF4-FFF2-40B4-BE49-F238E27FC236}">
                <a16:creationId xmlns:a16="http://schemas.microsoft.com/office/drawing/2014/main" id="{DF4EDE2B-C651-CBC8-DD47-735B0524AB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6696" y="1994688"/>
            <a:ext cx="914400" cy="914400"/>
          </a:xfrm>
          <a:prstGeom prst="rect">
            <a:avLst/>
          </a:prstGeom>
        </p:spPr>
      </p:pic>
    </p:spTree>
    <p:extLst>
      <p:ext uri="{BB962C8B-B14F-4D97-AF65-F5344CB8AC3E}">
        <p14:creationId xmlns:p14="http://schemas.microsoft.com/office/powerpoint/2010/main" val="53062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Big-picture timeline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044737" y="5892582"/>
            <a:ext cx="2013959" cy="509477"/>
          </a:xfrm>
        </p:spPr>
        <p:txBody>
          <a:bodyPr lIns="91440" tIns="45720" rIns="91440" bIns="45720" anchor="t"/>
          <a:lstStyle/>
          <a:p>
            <a:pPr marL="0" indent="0">
              <a:buNone/>
            </a:pPr>
            <a:r>
              <a:rPr lang="en-US" sz="2400">
                <a:latin typeface="Helvetica"/>
                <a:cs typeface="Helvetica"/>
              </a:rPr>
              <a:t>We are here</a:t>
            </a:r>
            <a:endParaRPr lang="en-US"/>
          </a:p>
        </p:txBody>
      </p:sp>
      <p:sp>
        <p:nvSpPr>
          <p:cNvPr id="5" name="Right Arrow 4">
            <a:extLst>
              <a:ext uri="{FF2B5EF4-FFF2-40B4-BE49-F238E27FC236}">
                <a16:creationId xmlns:a16="http://schemas.microsoft.com/office/drawing/2014/main" id="{40E66E2B-BCC0-E826-F138-F134660B5713}"/>
              </a:ext>
            </a:extLst>
          </p:cNvPr>
          <p:cNvSpPr/>
          <p:nvPr/>
        </p:nvSpPr>
        <p:spPr>
          <a:xfrm>
            <a:off x="805069" y="4249015"/>
            <a:ext cx="10436088" cy="1093305"/>
          </a:xfrm>
          <a:prstGeom prst="rightArrow">
            <a:avLst/>
          </a:prstGeom>
          <a:gradFill flip="none" rotWithShape="1">
            <a:gsLst>
              <a:gs pos="0">
                <a:schemeClr val="accent1">
                  <a:lumMod val="5000"/>
                  <a:lumOff val="95000"/>
                </a:schemeClr>
              </a:gs>
              <a:gs pos="0">
                <a:schemeClr val="accent1"/>
              </a:gs>
              <a:gs pos="38000">
                <a:schemeClr val="accent1">
                  <a:lumMod val="45000"/>
                  <a:lumOff val="55000"/>
                </a:schemeClr>
              </a:gs>
              <a:gs pos="100000">
                <a:schemeClr val="bg1"/>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8862A23-4697-876A-F485-E7646604A5C1}"/>
              </a:ext>
            </a:extLst>
          </p:cNvPr>
          <p:cNvSpPr txBox="1">
            <a:spLocks/>
          </p:cNvSpPr>
          <p:nvPr/>
        </p:nvSpPr>
        <p:spPr>
          <a:xfrm rot="18837610">
            <a:off x="705582" y="2850678"/>
            <a:ext cx="2338622" cy="745795"/>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a:p>
        </p:txBody>
      </p:sp>
      <p:sp>
        <p:nvSpPr>
          <p:cNvPr id="8" name="Content Placeholder 2">
            <a:extLst>
              <a:ext uri="{FF2B5EF4-FFF2-40B4-BE49-F238E27FC236}">
                <a16:creationId xmlns:a16="http://schemas.microsoft.com/office/drawing/2014/main" id="{49EBE8D5-457F-3E2D-D12C-2A0F88DDCBBC}"/>
              </a:ext>
            </a:extLst>
          </p:cNvPr>
          <p:cNvSpPr txBox="1">
            <a:spLocks/>
          </p:cNvSpPr>
          <p:nvPr/>
        </p:nvSpPr>
        <p:spPr>
          <a:xfrm rot="18837610">
            <a:off x="817372" y="2808651"/>
            <a:ext cx="2623771"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Product </a:t>
            </a:r>
            <a:br>
              <a:rPr lang="en-US" sz="1800"/>
            </a:br>
            <a:r>
              <a:rPr lang="en-US" sz="1800"/>
              <a:t>development</a:t>
            </a:r>
          </a:p>
        </p:txBody>
      </p:sp>
      <p:sp>
        <p:nvSpPr>
          <p:cNvPr id="9" name="Content Placeholder 2">
            <a:extLst>
              <a:ext uri="{FF2B5EF4-FFF2-40B4-BE49-F238E27FC236}">
                <a16:creationId xmlns:a16="http://schemas.microsoft.com/office/drawing/2014/main" id="{EA9F80EF-39DF-0AC6-FB91-8C97EE7CB7C6}"/>
              </a:ext>
            </a:extLst>
          </p:cNvPr>
          <p:cNvSpPr txBox="1">
            <a:spLocks/>
          </p:cNvSpPr>
          <p:nvPr/>
        </p:nvSpPr>
        <p:spPr>
          <a:xfrm rot="18837610">
            <a:off x="3963530" y="2527896"/>
            <a:ext cx="2854926"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Google consumer launch &amp; Business account opt in start date (TBA)</a:t>
            </a:r>
          </a:p>
        </p:txBody>
      </p:sp>
      <p:sp>
        <p:nvSpPr>
          <p:cNvPr id="10" name="Content Placeholder 2">
            <a:extLst>
              <a:ext uri="{FF2B5EF4-FFF2-40B4-BE49-F238E27FC236}">
                <a16:creationId xmlns:a16="http://schemas.microsoft.com/office/drawing/2014/main" id="{1F842895-5844-E153-DFB6-45B3FCB0DD17}"/>
              </a:ext>
            </a:extLst>
          </p:cNvPr>
          <p:cNvSpPr txBox="1">
            <a:spLocks/>
          </p:cNvSpPr>
          <p:nvPr/>
        </p:nvSpPr>
        <p:spPr>
          <a:xfrm rot="18837610">
            <a:off x="2344683" y="2505830"/>
            <a:ext cx="2957109"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NDAs lifted by Google (for businesses, but not the public)</a:t>
            </a:r>
          </a:p>
        </p:txBody>
      </p:sp>
      <p:sp>
        <p:nvSpPr>
          <p:cNvPr id="15" name="Content Placeholder 2">
            <a:extLst>
              <a:ext uri="{FF2B5EF4-FFF2-40B4-BE49-F238E27FC236}">
                <a16:creationId xmlns:a16="http://schemas.microsoft.com/office/drawing/2014/main" id="{E6D65A64-19C3-5847-178E-EEEC59EF9FEF}"/>
              </a:ext>
            </a:extLst>
          </p:cNvPr>
          <p:cNvSpPr txBox="1">
            <a:spLocks/>
          </p:cNvSpPr>
          <p:nvPr/>
        </p:nvSpPr>
        <p:spPr>
          <a:xfrm>
            <a:off x="7853489" y="5143646"/>
            <a:ext cx="2838260" cy="5094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Longer term (no dates yet)</a:t>
            </a:r>
          </a:p>
        </p:txBody>
      </p:sp>
      <p:cxnSp>
        <p:nvCxnSpPr>
          <p:cNvPr id="21" name="Straight Connector 20">
            <a:extLst>
              <a:ext uri="{FF2B5EF4-FFF2-40B4-BE49-F238E27FC236}">
                <a16:creationId xmlns:a16="http://schemas.microsoft.com/office/drawing/2014/main" id="{9FE8A115-DDC1-4891-C385-C99048EF0BFE}"/>
              </a:ext>
            </a:extLst>
          </p:cNvPr>
          <p:cNvCxnSpPr>
            <a:cxnSpLocks/>
          </p:cNvCxnSpPr>
          <p:nvPr/>
        </p:nvCxnSpPr>
        <p:spPr>
          <a:xfrm>
            <a:off x="1490354"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0D42BD-5B91-D08A-4587-8D0DF3C54534}"/>
              </a:ext>
            </a:extLst>
          </p:cNvPr>
          <p:cNvCxnSpPr>
            <a:cxnSpLocks/>
          </p:cNvCxnSpPr>
          <p:nvPr/>
        </p:nvCxnSpPr>
        <p:spPr>
          <a:xfrm>
            <a:off x="3220832"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77D4A6-748C-5D6C-ACD0-8C4AAB194595}"/>
              </a:ext>
            </a:extLst>
          </p:cNvPr>
          <p:cNvCxnSpPr>
            <a:cxnSpLocks/>
          </p:cNvCxnSpPr>
          <p:nvPr/>
        </p:nvCxnSpPr>
        <p:spPr>
          <a:xfrm>
            <a:off x="4843700" y="4231803"/>
            <a:ext cx="0" cy="83388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Up Arrow 18">
            <a:extLst>
              <a:ext uri="{FF2B5EF4-FFF2-40B4-BE49-F238E27FC236}">
                <a16:creationId xmlns:a16="http://schemas.microsoft.com/office/drawing/2014/main" id="{AB326D4D-A760-5C1E-1B4D-58359F70975C}"/>
              </a:ext>
            </a:extLst>
          </p:cNvPr>
          <p:cNvSpPr/>
          <p:nvPr/>
        </p:nvSpPr>
        <p:spPr>
          <a:xfrm>
            <a:off x="3616899" y="4961220"/>
            <a:ext cx="814440" cy="8743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B137C2E2-F152-8DEB-08DA-3CBF7E9530BC}"/>
              </a:ext>
            </a:extLst>
          </p:cNvPr>
          <p:cNvSpPr/>
          <p:nvPr/>
        </p:nvSpPr>
        <p:spPr>
          <a:xfrm>
            <a:off x="7368581" y="1984899"/>
            <a:ext cx="3877737" cy="2469551"/>
          </a:xfrm>
          <a:prstGeom prst="cloud">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167616EE-3379-FF29-2B14-A7FF814341F3}"/>
              </a:ext>
            </a:extLst>
          </p:cNvPr>
          <p:cNvSpPr txBox="1">
            <a:spLocks/>
          </p:cNvSpPr>
          <p:nvPr/>
        </p:nvSpPr>
        <p:spPr>
          <a:xfrm rot="613991">
            <a:off x="8378988" y="3588861"/>
            <a:ext cx="2338622" cy="50267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t>Other platform(s)</a:t>
            </a:r>
          </a:p>
        </p:txBody>
      </p:sp>
      <p:sp>
        <p:nvSpPr>
          <p:cNvPr id="16" name="Content Placeholder 2">
            <a:extLst>
              <a:ext uri="{FF2B5EF4-FFF2-40B4-BE49-F238E27FC236}">
                <a16:creationId xmlns:a16="http://schemas.microsoft.com/office/drawing/2014/main" id="{603A630D-AA09-0302-41E1-61CC771266A8}"/>
              </a:ext>
            </a:extLst>
          </p:cNvPr>
          <p:cNvSpPr txBox="1">
            <a:spLocks/>
          </p:cNvSpPr>
          <p:nvPr/>
        </p:nvSpPr>
        <p:spPr>
          <a:xfrm rot="20760000">
            <a:off x="7813915" y="2510625"/>
            <a:ext cx="2554282" cy="60331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latin typeface="Helvetica"/>
                <a:cs typeface="Helvetica"/>
              </a:rPr>
              <a:t>Issuing cards virtually in bulk</a:t>
            </a:r>
            <a:endParaRPr lang="en-US" sz="1400"/>
          </a:p>
        </p:txBody>
      </p:sp>
      <p:sp>
        <p:nvSpPr>
          <p:cNvPr id="17" name="Content Placeholder 2">
            <a:extLst>
              <a:ext uri="{FF2B5EF4-FFF2-40B4-BE49-F238E27FC236}">
                <a16:creationId xmlns:a16="http://schemas.microsoft.com/office/drawing/2014/main" id="{6B38BA07-E9BE-E4C6-6A16-BB9F1EC9F09D}"/>
              </a:ext>
            </a:extLst>
          </p:cNvPr>
          <p:cNvSpPr txBox="1">
            <a:spLocks/>
          </p:cNvSpPr>
          <p:nvPr/>
        </p:nvSpPr>
        <p:spPr>
          <a:xfrm>
            <a:off x="9073567" y="2928706"/>
            <a:ext cx="2338622" cy="50267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t>Other future features</a:t>
            </a:r>
          </a:p>
        </p:txBody>
      </p:sp>
    </p:spTree>
    <p:extLst>
      <p:ext uri="{BB962C8B-B14F-4D97-AF65-F5344CB8AC3E}">
        <p14:creationId xmlns:p14="http://schemas.microsoft.com/office/powerpoint/2010/main" val="201552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ORCA cardholder experience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644642"/>
            <a:ext cx="6045199" cy="3176740"/>
          </a:xfrm>
        </p:spPr>
        <p:txBody>
          <a:bodyPr/>
          <a:lstStyle/>
          <a:p>
            <a:r>
              <a:rPr lang="en-US" sz="2400"/>
              <a:t>Android phones (and Wear OS smartwatches) will work just like plastic ORCA card when paying for transit.</a:t>
            </a:r>
          </a:p>
          <a:p>
            <a:r>
              <a:rPr lang="en-US" sz="2400"/>
              <a:t>ORCA users can convert existing plastic card to digital or buy a new digital ORCA card.</a:t>
            </a:r>
          </a:p>
          <a:p>
            <a:r>
              <a:rPr lang="en-US" sz="2400"/>
              <a:t>This all happens in the Google Wallet app.</a:t>
            </a:r>
          </a:p>
        </p:txBody>
      </p:sp>
      <p:pic>
        <p:nvPicPr>
          <p:cNvPr id="4" name="Picture 3" descr="A smart watch and a smartwatch&#10;&#10;Description automatically generated">
            <a:extLst>
              <a:ext uri="{FF2B5EF4-FFF2-40B4-BE49-F238E27FC236}">
                <a16:creationId xmlns:a16="http://schemas.microsoft.com/office/drawing/2014/main" id="{1C8CED68-04B6-396C-6DD6-A3D7B2450D0B}"/>
              </a:ext>
            </a:extLst>
          </p:cNvPr>
          <p:cNvPicPr>
            <a:picLocks noChangeAspect="1"/>
          </p:cNvPicPr>
          <p:nvPr/>
        </p:nvPicPr>
        <p:blipFill rotWithShape="1">
          <a:blip r:embed="rId3"/>
          <a:srcRect l="13769" t="11491" r="8935" b="10856"/>
          <a:stretch/>
        </p:blipFill>
        <p:spPr>
          <a:xfrm>
            <a:off x="6400800" y="1421297"/>
            <a:ext cx="4671391" cy="4692960"/>
          </a:xfrm>
          <a:prstGeom prst="rect">
            <a:avLst/>
          </a:prstGeom>
        </p:spPr>
      </p:pic>
    </p:spTree>
    <p:extLst>
      <p:ext uri="{BB962C8B-B14F-4D97-AF65-F5344CB8AC3E}">
        <p14:creationId xmlns:p14="http://schemas.microsoft.com/office/powerpoint/2010/main" val="4158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Benefits to ORCA cardholders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95185" y="1961388"/>
            <a:ext cx="6351634" cy="3895570"/>
          </a:xfrm>
        </p:spPr>
        <p:txBody>
          <a:bodyPr lIns="91440" tIns="45720" rIns="91440" bIns="45720" anchor="t"/>
          <a:lstStyle/>
          <a:p>
            <a:r>
              <a:rPr lang="en-US" sz="2400">
                <a:latin typeface="Helvetica"/>
                <a:cs typeface="Helvetica"/>
              </a:rPr>
              <a:t>They have been asking for it!</a:t>
            </a:r>
          </a:p>
          <a:p>
            <a:r>
              <a:rPr lang="en-US" sz="2400">
                <a:latin typeface="Helvetica"/>
                <a:cs typeface="Helvetica"/>
              </a:rPr>
              <a:t>Convenience of paying with their phone</a:t>
            </a:r>
          </a:p>
          <a:p>
            <a:r>
              <a:rPr lang="en-US" sz="2400"/>
              <a:t>ORCA users can get a new personal card instantly</a:t>
            </a:r>
            <a:endParaRPr lang="en-US" sz="2400">
              <a:cs typeface="Helvetica"/>
            </a:endParaRPr>
          </a:p>
          <a:p>
            <a:r>
              <a:rPr lang="en-US" sz="2400">
                <a:latin typeface="Helvetica"/>
                <a:cs typeface="Helvetica"/>
              </a:rPr>
              <a:t>Ability to add E-purse and Passes all within Google Wallet app </a:t>
            </a:r>
            <a:endParaRPr lang="en-US" sz="2400">
              <a:cs typeface="Helvetica"/>
            </a:endParaRPr>
          </a:p>
          <a:p>
            <a:r>
              <a:rPr lang="en-US" sz="2400"/>
              <a:t>Integrates with Google Maps and Google Assistant</a:t>
            </a:r>
            <a:endParaRPr lang="en-US" sz="2400">
              <a:cs typeface="Helvetica"/>
            </a:endParaRPr>
          </a:p>
        </p:txBody>
      </p:sp>
      <p:pic>
        <p:nvPicPr>
          <p:cNvPr id="5" name="Picture 4" descr="A hand holding a phone&#10;&#10;Description automatically generated">
            <a:extLst>
              <a:ext uri="{FF2B5EF4-FFF2-40B4-BE49-F238E27FC236}">
                <a16:creationId xmlns:a16="http://schemas.microsoft.com/office/drawing/2014/main" id="{1CFDECE6-639E-98D7-F8C4-1425E0E66F75}"/>
              </a:ext>
            </a:extLst>
          </p:cNvPr>
          <p:cNvPicPr>
            <a:picLocks noChangeAspect="1"/>
          </p:cNvPicPr>
          <p:nvPr/>
        </p:nvPicPr>
        <p:blipFill>
          <a:blip r:embed="rId3"/>
          <a:stretch>
            <a:fillRect/>
          </a:stretch>
        </p:blipFill>
        <p:spPr>
          <a:xfrm>
            <a:off x="7658595" y="1487655"/>
            <a:ext cx="3136652" cy="4916789"/>
          </a:xfrm>
          <a:prstGeom prst="rect">
            <a:avLst/>
          </a:prstGeom>
        </p:spPr>
      </p:pic>
    </p:spTree>
    <p:extLst>
      <p:ext uri="{BB962C8B-B14F-4D97-AF65-F5344CB8AC3E}">
        <p14:creationId xmlns:p14="http://schemas.microsoft.com/office/powerpoint/2010/main" val="412424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descr="Transferring a Plastic ORCA Card to Google Wallet">
            <a:hlinkClick r:id="" action="ppaction://media"/>
            <a:extLst>
              <a:ext uri="{FF2B5EF4-FFF2-40B4-BE49-F238E27FC236}">
                <a16:creationId xmlns:a16="http://schemas.microsoft.com/office/drawing/2014/main" id="{16B377C1-ACB8-4B32-8A83-BE16B3EC9783}"/>
              </a:ext>
            </a:extLst>
          </p:cNvPr>
          <p:cNvPicPr>
            <a:picLocks noRot="1" noChangeAspect="1"/>
          </p:cNvPicPr>
          <p:nvPr>
            <a:videoFile r:link="rId1"/>
          </p:nvPr>
        </p:nvPicPr>
        <p:blipFill>
          <a:blip r:embed="rId4"/>
          <a:stretch>
            <a:fillRect/>
          </a:stretch>
        </p:blipFill>
        <p:spPr>
          <a:xfrm>
            <a:off x="0" y="0"/>
            <a:ext cx="12197333" cy="6874074"/>
          </a:xfrm>
          <a:prstGeom prst="rect">
            <a:avLst/>
          </a:prstGeom>
        </p:spPr>
      </p:pic>
    </p:spTree>
    <p:extLst>
      <p:ext uri="{BB962C8B-B14F-4D97-AF65-F5344CB8AC3E}">
        <p14:creationId xmlns:p14="http://schemas.microsoft.com/office/powerpoint/2010/main" val="846725561"/>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68A1B8"/>
      </a:accent1>
      <a:accent2>
        <a:srgbClr val="F58B2C"/>
      </a:accent2>
      <a:accent3>
        <a:srgbClr val="69C6B6"/>
      </a:accent3>
      <a:accent4>
        <a:srgbClr val="FCCC07"/>
      </a:accent4>
      <a:accent5>
        <a:srgbClr val="FEFFFE"/>
      </a:accent5>
      <a:accent6>
        <a:srgbClr val="68A1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lnSpc>
            <a:spcPct val="100000"/>
          </a:lnSpc>
          <a:spcBef>
            <a:spcPts val="600"/>
          </a:spcBef>
          <a:spcAft>
            <a:spcPts val="600"/>
          </a:spcAft>
          <a:defRPr dirty="0" smtClean="0">
            <a:latin typeface="Helvetica" pitchFamily="2" charset="0"/>
          </a:defRPr>
        </a:defPPr>
      </a:lstStyle>
    </a:txDef>
  </a:objectDefaults>
  <a:extraClrSchemeLst/>
  <a:extLst>
    <a:ext uri="{05A4C25C-085E-4340-85A3-A5531E510DB2}">
      <thm15:themeFamily xmlns:thm15="http://schemas.microsoft.com/office/thememl/2012/main" name="next gen ORCA PPT Template Aug2020" id="{440E27EB-8541-7146-9940-AFC957A4B803}" vid="{33DA6EB6-4F16-9246-8F0A-A29375CE2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b6fa1d-1a0a-4367-bc8e-8a0985d476e0" xsi:nil="true"/>
    <lcf76f155ced4ddcb4097134ff3c332f xmlns="5f961f71-1888-4faa-a132-0f767db183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918060929AB64EBE07EAD12C579974" ma:contentTypeVersion="17" ma:contentTypeDescription="Create a new document." ma:contentTypeScope="" ma:versionID="82550e508c742c022f870aaee5af5a1f">
  <xsd:schema xmlns:xsd="http://www.w3.org/2001/XMLSchema" xmlns:xs="http://www.w3.org/2001/XMLSchema" xmlns:p="http://schemas.microsoft.com/office/2006/metadata/properties" xmlns:ns2="5f961f71-1888-4faa-a132-0f767db183db" xmlns:ns3="3b4856c8-b4ec-478f-8d06-1fc52ae06a30" xmlns:ns4="c6b6fa1d-1a0a-4367-bc8e-8a0985d476e0" targetNamespace="http://schemas.microsoft.com/office/2006/metadata/properties" ma:root="true" ma:fieldsID="6728dfcf20433d5ae66fc98b6e16d696" ns2:_="" ns3:_="" ns4:_="">
    <xsd:import namespace="5f961f71-1888-4faa-a132-0f767db183db"/>
    <xsd:import namespace="3b4856c8-b4ec-478f-8d06-1fc52ae06a30"/>
    <xsd:import namespace="c6b6fa1d-1a0a-4367-bc8e-8a0985d476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61f71-1888-4faa-a132-0f767db18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51e71e-1a35-429f-b8ca-70a835ee34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856c8-b4ec-478f-8d06-1fc52ae06a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b6fa1d-1a0a-4367-bc8e-8a0985d476e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063ea4f-963a-4e0c-bb6c-303ad511cc38}" ma:internalName="TaxCatchAll" ma:showField="CatchAllData" ma:web="3b4856c8-b4ec-478f-8d06-1fc52ae06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2DBE8-A7CA-4443-B4C1-880DB152E473}">
  <ds:schemaRefs>
    <ds:schemaRef ds:uri="http://schemas.microsoft.com/sharepoint/v3/contenttype/forms"/>
  </ds:schemaRefs>
</ds:datastoreItem>
</file>

<file path=customXml/itemProps2.xml><?xml version="1.0" encoding="utf-8"?>
<ds:datastoreItem xmlns:ds="http://schemas.openxmlformats.org/officeDocument/2006/customXml" ds:itemID="{095AD6A1-FC0F-4926-B018-65D13D556DB3}">
  <ds:schemaRefs>
    <ds:schemaRef ds:uri="http://purl.org/dc/terms/"/>
    <ds:schemaRef ds:uri="http://schemas.microsoft.com/office/2006/documentManagement/types"/>
    <ds:schemaRef ds:uri="c6b6fa1d-1a0a-4367-bc8e-8a0985d476e0"/>
    <ds:schemaRef ds:uri="5f961f71-1888-4faa-a132-0f767db183db"/>
    <ds:schemaRef ds:uri="http://schemas.microsoft.com/office/infopath/2007/PartnerControls"/>
    <ds:schemaRef ds:uri="3b4856c8-b4ec-478f-8d06-1fc52ae06a30"/>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148DE2-EAE3-4A49-9C2D-B742955AD299}">
  <ds:schemaRefs>
    <ds:schemaRef ds:uri="3b4856c8-b4ec-478f-8d06-1fc52ae06a30"/>
    <ds:schemaRef ds:uri="5f961f71-1888-4faa-a132-0f767db183db"/>
    <ds:schemaRef ds:uri="c6b6fa1d-1a0a-4367-bc8e-8a0985d476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TotalTime>
  <Words>1431</Words>
  <Application>Microsoft Macintosh PowerPoint</Application>
  <PresentationFormat>Widescreen</PresentationFormat>
  <Paragraphs>159</Paragraphs>
  <Slides>29</Slides>
  <Notes>17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Courier New</vt:lpstr>
      <vt:lpstr>Fira Sans</vt:lpstr>
      <vt:lpstr>Fira Sans Extra Condensed</vt:lpstr>
      <vt:lpstr>Helvetica</vt:lpstr>
      <vt:lpstr>Office Theme</vt:lpstr>
      <vt:lpstr>PowerPoint Presentation</vt:lpstr>
      <vt:lpstr>PowerPoint Presentation</vt:lpstr>
      <vt:lpstr>PowerPoint Presentation</vt:lpstr>
      <vt:lpstr>PowerPoint Presentation</vt:lpstr>
      <vt:lpstr>Confidentiality statement</vt:lpstr>
      <vt:lpstr>Big-picture timeline</vt:lpstr>
      <vt:lpstr>ORCA cardholder experience</vt:lpstr>
      <vt:lpstr>Benefits to ORCA cardholders</vt:lpstr>
      <vt:lpstr>PowerPoint Presentation</vt:lpstr>
      <vt:lpstr>How to pay on transit</vt:lpstr>
      <vt:lpstr>What businesses need to know</vt:lpstr>
      <vt:lpstr>What to expect at launch</vt:lpstr>
      <vt:lpstr>Support and tools for your business</vt:lpstr>
      <vt:lpstr>What we’re telling the public</vt:lpstr>
      <vt:lpstr>PowerPoint Presentation</vt:lpstr>
      <vt:lpstr>New account management  features demonstration</vt:lpstr>
      <vt:lpstr>PowerPoint Presentation</vt:lpstr>
      <vt:lpstr>Timeline and next steps</vt:lpstr>
      <vt:lpstr>What’s next</vt:lpstr>
      <vt:lpstr>How to opt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Chris</dc:creator>
  <cp:lastModifiedBy>Cecena, Hannah</cp:lastModifiedBy>
  <cp:revision>8</cp:revision>
  <dcterms:created xsi:type="dcterms:W3CDTF">2020-07-23T23:01:31Z</dcterms:created>
  <dcterms:modified xsi:type="dcterms:W3CDTF">2026-06-25T20:36:32Z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0x010100ED918060929AB64EBE07EAD12C579974</vt:lpwstr>
  </property>
  <property fmtid="{D5CDD505-2E9C-101B-9397-08002B2CF9AE}" pid="3" name="MediaServiceImageTags">
    <vt:lpwstr/>
  </property>
</Properties>
</file>